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550" r:id="rId2"/>
    <p:sldId id="390" r:id="rId3"/>
    <p:sldId id="383" r:id="rId4"/>
    <p:sldId id="373" r:id="rId5"/>
    <p:sldId id="380" r:id="rId6"/>
    <p:sldId id="377" r:id="rId7"/>
    <p:sldId id="395" r:id="rId8"/>
    <p:sldId id="379" r:id="rId9"/>
    <p:sldId id="375" r:id="rId10"/>
    <p:sldId id="376" r:id="rId11"/>
    <p:sldId id="381" r:id="rId12"/>
    <p:sldId id="378" r:id="rId13"/>
    <p:sldId id="396" r:id="rId14"/>
    <p:sldId id="382" r:id="rId15"/>
    <p:sldId id="1424" r:id="rId16"/>
    <p:sldId id="402" r:id="rId17"/>
    <p:sldId id="403" r:id="rId18"/>
    <p:sldId id="1394" r:id="rId19"/>
    <p:sldId id="1423" r:id="rId20"/>
    <p:sldId id="384" r:id="rId21"/>
    <p:sldId id="1430" r:id="rId22"/>
    <p:sldId id="1431" r:id="rId23"/>
    <p:sldId id="1425" r:id="rId24"/>
    <p:sldId id="1428" r:id="rId25"/>
    <p:sldId id="1429" r:id="rId26"/>
    <p:sldId id="1426" r:id="rId27"/>
    <p:sldId id="142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B95"/>
    <a:srgbClr val="006A96"/>
    <a:srgbClr val="1297E1"/>
    <a:srgbClr val="2B20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87881"/>
  </p:normalViewPr>
  <p:slideViewPr>
    <p:cSldViewPr snapToGrid="0" snapToObjects="1">
      <p:cViewPr varScale="1">
        <p:scale>
          <a:sx n="47" d="100"/>
          <a:sy n="47" d="100"/>
        </p:scale>
        <p:origin x="475" y="3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ie forster" userId="1adaa5b490893596" providerId="LiveId" clId="{B4FD2021-8820-4366-B4D1-F0DF2D02A6D5}"/>
    <pc:docChg chg="addSld delSld">
      <pc:chgData name="kerrie forster" userId="1adaa5b490893596" providerId="LiveId" clId="{B4FD2021-8820-4366-B4D1-F0DF2D02A6D5}" dt="2022-10-11T08:51:04.831" v="1" actId="47"/>
      <pc:docMkLst>
        <pc:docMk/>
      </pc:docMkLst>
      <pc:sldChg chg="new del">
        <pc:chgData name="kerrie forster" userId="1adaa5b490893596" providerId="LiveId" clId="{B4FD2021-8820-4366-B4D1-F0DF2D02A6D5}" dt="2022-10-11T08:51:04.831" v="1" actId="47"/>
        <pc:sldMkLst>
          <pc:docMk/>
          <pc:sldMk cId="173324030" sldId="143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96AE18-D5CE-C549-9581-FC4DAFF54E39}" type="doc">
      <dgm:prSet loTypeId="urn:microsoft.com/office/officeart/2005/8/layout/cycle6" loCatId="" qsTypeId="urn:microsoft.com/office/officeart/2005/8/quickstyle/simple1" qsCatId="simple" csTypeId="urn:microsoft.com/office/officeart/2005/8/colors/accent1_2" csCatId="accent1" phldr="1"/>
      <dgm:spPr/>
    </dgm:pt>
    <dgm:pt modelId="{C019D605-5BEB-0046-946E-DD2EAD6E3941}">
      <dgm:prSet phldrT="[Text]"/>
      <dgm:spPr>
        <a:solidFill>
          <a:schemeClr val="tx1">
            <a:lumMod val="95000"/>
            <a:lumOff val="5000"/>
          </a:schemeClr>
        </a:solidFill>
      </dgm:spPr>
      <dgm:t>
        <a:bodyPr/>
        <a:lstStyle/>
        <a:p>
          <a:r>
            <a:rPr lang="en-GB" dirty="0"/>
            <a:t>Detect</a:t>
          </a:r>
        </a:p>
      </dgm:t>
    </dgm:pt>
    <dgm:pt modelId="{FC9440C8-ACB6-1A47-8876-97F745A00A0B}" type="parTrans" cxnId="{D4F75157-16D8-B04D-AAC9-9D9EFB5EE767}">
      <dgm:prSet/>
      <dgm:spPr/>
      <dgm:t>
        <a:bodyPr/>
        <a:lstStyle/>
        <a:p>
          <a:endParaRPr lang="en-GB"/>
        </a:p>
      </dgm:t>
    </dgm:pt>
    <dgm:pt modelId="{8B3C47B6-735B-164C-9455-31EC2C35ED5F}" type="sibTrans" cxnId="{D4F75157-16D8-B04D-AAC9-9D9EFB5EE767}">
      <dgm:prSet/>
      <dgm:spPr/>
      <dgm:t>
        <a:bodyPr/>
        <a:lstStyle/>
        <a:p>
          <a:endParaRPr lang="en-GB"/>
        </a:p>
      </dgm:t>
    </dgm:pt>
    <dgm:pt modelId="{F52F20E5-7416-1C4A-A41C-52D2D60ED782}">
      <dgm:prSet phldrT="[Text]"/>
      <dgm:spPr>
        <a:solidFill>
          <a:schemeClr val="tx1">
            <a:lumMod val="95000"/>
            <a:lumOff val="5000"/>
          </a:schemeClr>
        </a:solidFill>
      </dgm:spPr>
      <dgm:t>
        <a:bodyPr/>
        <a:lstStyle/>
        <a:p>
          <a:r>
            <a:rPr lang="en-GB" dirty="0"/>
            <a:t>Protect</a:t>
          </a:r>
        </a:p>
      </dgm:t>
    </dgm:pt>
    <dgm:pt modelId="{7E871019-F7DA-9B43-BA61-21534F8CE825}" type="parTrans" cxnId="{C8E0ECF9-D6B6-9A44-A2D1-DD439AAB5C79}">
      <dgm:prSet/>
      <dgm:spPr/>
      <dgm:t>
        <a:bodyPr/>
        <a:lstStyle/>
        <a:p>
          <a:endParaRPr lang="en-GB"/>
        </a:p>
      </dgm:t>
    </dgm:pt>
    <dgm:pt modelId="{5772A1E9-89DA-184C-B1E8-E0112F8020F4}" type="sibTrans" cxnId="{C8E0ECF9-D6B6-9A44-A2D1-DD439AAB5C79}">
      <dgm:prSet/>
      <dgm:spPr>
        <a:ln>
          <a:solidFill>
            <a:schemeClr val="tx1"/>
          </a:solidFill>
        </a:ln>
      </dgm:spPr>
      <dgm:t>
        <a:bodyPr/>
        <a:lstStyle/>
        <a:p>
          <a:endParaRPr lang="en-GB"/>
        </a:p>
      </dgm:t>
    </dgm:pt>
    <dgm:pt modelId="{909A67B8-2D37-9B4E-A79A-F46743774644}">
      <dgm:prSet phldrT="[Text]"/>
      <dgm:spPr>
        <a:solidFill>
          <a:schemeClr val="tx1">
            <a:lumMod val="95000"/>
            <a:lumOff val="5000"/>
          </a:schemeClr>
        </a:solidFill>
      </dgm:spPr>
      <dgm:t>
        <a:bodyPr/>
        <a:lstStyle/>
        <a:p>
          <a:r>
            <a:rPr lang="en-GB" dirty="0"/>
            <a:t>Identify</a:t>
          </a:r>
        </a:p>
      </dgm:t>
    </dgm:pt>
    <dgm:pt modelId="{CF6B5403-98BC-D94D-89F5-4B3652EA428A}" type="parTrans" cxnId="{A834412D-56DF-B34F-98EE-D834946CAF79}">
      <dgm:prSet/>
      <dgm:spPr/>
      <dgm:t>
        <a:bodyPr/>
        <a:lstStyle/>
        <a:p>
          <a:endParaRPr lang="en-GB"/>
        </a:p>
      </dgm:t>
    </dgm:pt>
    <dgm:pt modelId="{47A058E8-4B97-6C44-9414-4CF1D07C1E8B}" type="sibTrans" cxnId="{A834412D-56DF-B34F-98EE-D834946CAF79}">
      <dgm:prSet/>
      <dgm:spPr/>
      <dgm:t>
        <a:bodyPr/>
        <a:lstStyle/>
        <a:p>
          <a:endParaRPr lang="en-GB"/>
        </a:p>
      </dgm:t>
    </dgm:pt>
    <dgm:pt modelId="{A63BA1C9-5B5F-4A40-A87C-A59116CFE327}">
      <dgm:prSet/>
      <dgm:spPr>
        <a:solidFill>
          <a:schemeClr val="tx1">
            <a:lumMod val="95000"/>
            <a:lumOff val="5000"/>
          </a:schemeClr>
        </a:solidFill>
      </dgm:spPr>
      <dgm:t>
        <a:bodyPr/>
        <a:lstStyle/>
        <a:p>
          <a:r>
            <a:rPr lang="en-GB" dirty="0"/>
            <a:t>Respond</a:t>
          </a:r>
        </a:p>
      </dgm:t>
    </dgm:pt>
    <dgm:pt modelId="{E6E0B180-F168-0542-94AB-B4B63792841C}" type="parTrans" cxnId="{7D1CFA83-435F-9048-96B7-CD55D21FF459}">
      <dgm:prSet/>
      <dgm:spPr/>
      <dgm:t>
        <a:bodyPr/>
        <a:lstStyle/>
        <a:p>
          <a:endParaRPr lang="en-GB"/>
        </a:p>
      </dgm:t>
    </dgm:pt>
    <dgm:pt modelId="{BA9FDDA0-9D07-4641-93E3-1840BEC23974}" type="sibTrans" cxnId="{7D1CFA83-435F-9048-96B7-CD55D21FF459}">
      <dgm:prSet/>
      <dgm:spPr/>
      <dgm:t>
        <a:bodyPr/>
        <a:lstStyle/>
        <a:p>
          <a:endParaRPr lang="en-GB"/>
        </a:p>
      </dgm:t>
    </dgm:pt>
    <dgm:pt modelId="{5E8605A9-DBCF-F441-B209-51FBC40FD91A}">
      <dgm:prSet/>
      <dgm:spPr>
        <a:solidFill>
          <a:schemeClr val="tx1">
            <a:lumMod val="95000"/>
            <a:lumOff val="5000"/>
          </a:schemeClr>
        </a:solidFill>
      </dgm:spPr>
      <dgm:t>
        <a:bodyPr/>
        <a:lstStyle/>
        <a:p>
          <a:r>
            <a:rPr lang="en-GB" dirty="0"/>
            <a:t>Recover</a:t>
          </a:r>
        </a:p>
      </dgm:t>
    </dgm:pt>
    <dgm:pt modelId="{0935E34D-7178-DA44-8DE0-011C30C83131}" type="parTrans" cxnId="{9DF8FC5E-CCA5-7349-A007-295D8C4F5A28}">
      <dgm:prSet/>
      <dgm:spPr/>
      <dgm:t>
        <a:bodyPr/>
        <a:lstStyle/>
        <a:p>
          <a:endParaRPr lang="en-GB"/>
        </a:p>
      </dgm:t>
    </dgm:pt>
    <dgm:pt modelId="{AEF31411-556C-DE44-ADA8-457EBC87ADC4}" type="sibTrans" cxnId="{9DF8FC5E-CCA5-7349-A007-295D8C4F5A28}">
      <dgm:prSet/>
      <dgm:spPr/>
      <dgm:t>
        <a:bodyPr/>
        <a:lstStyle/>
        <a:p>
          <a:endParaRPr lang="en-GB"/>
        </a:p>
      </dgm:t>
    </dgm:pt>
    <dgm:pt modelId="{B679404D-57D7-A245-AD36-45950103B4A0}" type="pres">
      <dgm:prSet presAssocID="{2296AE18-D5CE-C549-9581-FC4DAFF54E39}" presName="cycle" presStyleCnt="0">
        <dgm:presLayoutVars>
          <dgm:dir/>
          <dgm:resizeHandles val="exact"/>
        </dgm:presLayoutVars>
      </dgm:prSet>
      <dgm:spPr/>
    </dgm:pt>
    <dgm:pt modelId="{C835E903-8539-2C4E-AD1D-DE43FB27561B}" type="pres">
      <dgm:prSet presAssocID="{909A67B8-2D37-9B4E-A79A-F46743774644}" presName="node" presStyleLbl="node1" presStyleIdx="0" presStyleCnt="5">
        <dgm:presLayoutVars>
          <dgm:bulletEnabled val="1"/>
        </dgm:presLayoutVars>
      </dgm:prSet>
      <dgm:spPr/>
    </dgm:pt>
    <dgm:pt modelId="{F84E13BF-0A07-BD45-89F0-0A566607A0E0}" type="pres">
      <dgm:prSet presAssocID="{909A67B8-2D37-9B4E-A79A-F46743774644}" presName="spNode" presStyleCnt="0"/>
      <dgm:spPr/>
    </dgm:pt>
    <dgm:pt modelId="{D5A16151-D841-4D4E-816A-6DA432468C52}" type="pres">
      <dgm:prSet presAssocID="{47A058E8-4B97-6C44-9414-4CF1D07C1E8B}" presName="sibTrans" presStyleLbl="sibTrans1D1" presStyleIdx="0" presStyleCnt="5"/>
      <dgm:spPr/>
    </dgm:pt>
    <dgm:pt modelId="{10F0F051-0DE5-7542-AAD5-77DDAB4D5ED1}" type="pres">
      <dgm:prSet presAssocID="{F52F20E5-7416-1C4A-A41C-52D2D60ED782}" presName="node" presStyleLbl="node1" presStyleIdx="1" presStyleCnt="5">
        <dgm:presLayoutVars>
          <dgm:bulletEnabled val="1"/>
        </dgm:presLayoutVars>
      </dgm:prSet>
      <dgm:spPr/>
    </dgm:pt>
    <dgm:pt modelId="{200837D9-1017-ED47-984B-17EC4C51BCAC}" type="pres">
      <dgm:prSet presAssocID="{F52F20E5-7416-1C4A-A41C-52D2D60ED782}" presName="spNode" presStyleCnt="0"/>
      <dgm:spPr/>
    </dgm:pt>
    <dgm:pt modelId="{1C6F0B80-26AA-BC49-8DB5-D61B922D6BDD}" type="pres">
      <dgm:prSet presAssocID="{5772A1E9-89DA-184C-B1E8-E0112F8020F4}" presName="sibTrans" presStyleLbl="sibTrans1D1" presStyleIdx="1" presStyleCnt="5"/>
      <dgm:spPr/>
    </dgm:pt>
    <dgm:pt modelId="{0861CA53-A19C-6F4D-8786-FE109D7863E9}" type="pres">
      <dgm:prSet presAssocID="{C019D605-5BEB-0046-946E-DD2EAD6E3941}" presName="node" presStyleLbl="node1" presStyleIdx="2" presStyleCnt="5">
        <dgm:presLayoutVars>
          <dgm:bulletEnabled val="1"/>
        </dgm:presLayoutVars>
      </dgm:prSet>
      <dgm:spPr/>
    </dgm:pt>
    <dgm:pt modelId="{3C0420BE-4C03-6542-BC8A-3CA5637689D1}" type="pres">
      <dgm:prSet presAssocID="{C019D605-5BEB-0046-946E-DD2EAD6E3941}" presName="spNode" presStyleCnt="0"/>
      <dgm:spPr/>
    </dgm:pt>
    <dgm:pt modelId="{73481FC4-7F15-1E48-AC98-303043BDB6EB}" type="pres">
      <dgm:prSet presAssocID="{8B3C47B6-735B-164C-9455-31EC2C35ED5F}" presName="sibTrans" presStyleLbl="sibTrans1D1" presStyleIdx="2" presStyleCnt="5"/>
      <dgm:spPr/>
    </dgm:pt>
    <dgm:pt modelId="{839F0C34-7124-004D-8C28-755AC31C9B7C}" type="pres">
      <dgm:prSet presAssocID="{A63BA1C9-5B5F-4A40-A87C-A59116CFE327}" presName="node" presStyleLbl="node1" presStyleIdx="3" presStyleCnt="5">
        <dgm:presLayoutVars>
          <dgm:bulletEnabled val="1"/>
        </dgm:presLayoutVars>
      </dgm:prSet>
      <dgm:spPr/>
    </dgm:pt>
    <dgm:pt modelId="{D91FC13D-1093-7E4A-9A05-C9BA8B74563E}" type="pres">
      <dgm:prSet presAssocID="{A63BA1C9-5B5F-4A40-A87C-A59116CFE327}" presName="spNode" presStyleCnt="0"/>
      <dgm:spPr/>
    </dgm:pt>
    <dgm:pt modelId="{4F28F352-0DFC-334A-A948-7FAE69A72954}" type="pres">
      <dgm:prSet presAssocID="{BA9FDDA0-9D07-4641-93E3-1840BEC23974}" presName="sibTrans" presStyleLbl="sibTrans1D1" presStyleIdx="3" presStyleCnt="5"/>
      <dgm:spPr/>
    </dgm:pt>
    <dgm:pt modelId="{1DAB23D6-DD8C-5243-9AE5-E582A5F93EB8}" type="pres">
      <dgm:prSet presAssocID="{5E8605A9-DBCF-F441-B209-51FBC40FD91A}" presName="node" presStyleLbl="node1" presStyleIdx="4" presStyleCnt="5">
        <dgm:presLayoutVars>
          <dgm:bulletEnabled val="1"/>
        </dgm:presLayoutVars>
      </dgm:prSet>
      <dgm:spPr/>
    </dgm:pt>
    <dgm:pt modelId="{5A305FF4-FC11-F84F-9DE9-F57D956FF84F}" type="pres">
      <dgm:prSet presAssocID="{5E8605A9-DBCF-F441-B209-51FBC40FD91A}" presName="spNode" presStyleCnt="0"/>
      <dgm:spPr/>
    </dgm:pt>
    <dgm:pt modelId="{A16167CB-2B6F-7143-9BCC-6FF6149AFEDA}" type="pres">
      <dgm:prSet presAssocID="{AEF31411-556C-DE44-ADA8-457EBC87ADC4}" presName="sibTrans" presStyleLbl="sibTrans1D1" presStyleIdx="4" presStyleCnt="5"/>
      <dgm:spPr/>
    </dgm:pt>
  </dgm:ptLst>
  <dgm:cxnLst>
    <dgm:cxn modelId="{A834412D-56DF-B34F-98EE-D834946CAF79}" srcId="{2296AE18-D5CE-C549-9581-FC4DAFF54E39}" destId="{909A67B8-2D37-9B4E-A79A-F46743774644}" srcOrd="0" destOrd="0" parTransId="{CF6B5403-98BC-D94D-89F5-4B3652EA428A}" sibTransId="{47A058E8-4B97-6C44-9414-4CF1D07C1E8B}"/>
    <dgm:cxn modelId="{48C6AD2E-0024-624D-948F-840DD59330FC}" type="presOf" srcId="{5772A1E9-89DA-184C-B1E8-E0112F8020F4}" destId="{1C6F0B80-26AA-BC49-8DB5-D61B922D6BDD}" srcOrd="0" destOrd="0" presId="urn:microsoft.com/office/officeart/2005/8/layout/cycle6"/>
    <dgm:cxn modelId="{7F9BCA5D-0D11-F746-96AF-E360511F32D3}" type="presOf" srcId="{909A67B8-2D37-9B4E-A79A-F46743774644}" destId="{C835E903-8539-2C4E-AD1D-DE43FB27561B}" srcOrd="0" destOrd="0" presId="urn:microsoft.com/office/officeart/2005/8/layout/cycle6"/>
    <dgm:cxn modelId="{9DF8FC5E-CCA5-7349-A007-295D8C4F5A28}" srcId="{2296AE18-D5CE-C549-9581-FC4DAFF54E39}" destId="{5E8605A9-DBCF-F441-B209-51FBC40FD91A}" srcOrd="4" destOrd="0" parTransId="{0935E34D-7178-DA44-8DE0-011C30C83131}" sibTransId="{AEF31411-556C-DE44-ADA8-457EBC87ADC4}"/>
    <dgm:cxn modelId="{092F2E60-C957-454A-BB45-3AC69BB2A776}" type="presOf" srcId="{2296AE18-D5CE-C549-9581-FC4DAFF54E39}" destId="{B679404D-57D7-A245-AD36-45950103B4A0}" srcOrd="0" destOrd="0" presId="urn:microsoft.com/office/officeart/2005/8/layout/cycle6"/>
    <dgm:cxn modelId="{DA34C360-53B0-BF4B-90F5-304D18F2459F}" type="presOf" srcId="{C019D605-5BEB-0046-946E-DD2EAD6E3941}" destId="{0861CA53-A19C-6F4D-8786-FE109D7863E9}" srcOrd="0" destOrd="0" presId="urn:microsoft.com/office/officeart/2005/8/layout/cycle6"/>
    <dgm:cxn modelId="{607BF36D-E330-D147-A4B3-5A87273CF425}" type="presOf" srcId="{F52F20E5-7416-1C4A-A41C-52D2D60ED782}" destId="{10F0F051-0DE5-7542-AAD5-77DDAB4D5ED1}" srcOrd="0" destOrd="0" presId="urn:microsoft.com/office/officeart/2005/8/layout/cycle6"/>
    <dgm:cxn modelId="{E324E950-B159-E44F-8207-3AF6833D6E70}" type="presOf" srcId="{A63BA1C9-5B5F-4A40-A87C-A59116CFE327}" destId="{839F0C34-7124-004D-8C28-755AC31C9B7C}" srcOrd="0" destOrd="0" presId="urn:microsoft.com/office/officeart/2005/8/layout/cycle6"/>
    <dgm:cxn modelId="{D4F75157-16D8-B04D-AAC9-9D9EFB5EE767}" srcId="{2296AE18-D5CE-C549-9581-FC4DAFF54E39}" destId="{C019D605-5BEB-0046-946E-DD2EAD6E3941}" srcOrd="2" destOrd="0" parTransId="{FC9440C8-ACB6-1A47-8876-97F745A00A0B}" sibTransId="{8B3C47B6-735B-164C-9455-31EC2C35ED5F}"/>
    <dgm:cxn modelId="{7D1CFA83-435F-9048-96B7-CD55D21FF459}" srcId="{2296AE18-D5CE-C549-9581-FC4DAFF54E39}" destId="{A63BA1C9-5B5F-4A40-A87C-A59116CFE327}" srcOrd="3" destOrd="0" parTransId="{E6E0B180-F168-0542-94AB-B4B63792841C}" sibTransId="{BA9FDDA0-9D07-4641-93E3-1840BEC23974}"/>
    <dgm:cxn modelId="{F6CE4B92-DC0C-414C-B5CF-4625B45C3667}" type="presOf" srcId="{47A058E8-4B97-6C44-9414-4CF1D07C1E8B}" destId="{D5A16151-D841-4D4E-816A-6DA432468C52}" srcOrd="0" destOrd="0" presId="urn:microsoft.com/office/officeart/2005/8/layout/cycle6"/>
    <dgm:cxn modelId="{EE4D04BA-2B51-E043-B219-0276A7042635}" type="presOf" srcId="{8B3C47B6-735B-164C-9455-31EC2C35ED5F}" destId="{73481FC4-7F15-1E48-AC98-303043BDB6EB}" srcOrd="0" destOrd="0" presId="urn:microsoft.com/office/officeart/2005/8/layout/cycle6"/>
    <dgm:cxn modelId="{3A9783C8-1926-8C4D-8E55-3B855A347BD9}" type="presOf" srcId="{BA9FDDA0-9D07-4641-93E3-1840BEC23974}" destId="{4F28F352-0DFC-334A-A948-7FAE69A72954}" srcOrd="0" destOrd="0" presId="urn:microsoft.com/office/officeart/2005/8/layout/cycle6"/>
    <dgm:cxn modelId="{FE2DB6D6-3DFB-A74C-97BC-8590742BB69F}" type="presOf" srcId="{5E8605A9-DBCF-F441-B209-51FBC40FD91A}" destId="{1DAB23D6-DD8C-5243-9AE5-E582A5F93EB8}" srcOrd="0" destOrd="0" presId="urn:microsoft.com/office/officeart/2005/8/layout/cycle6"/>
    <dgm:cxn modelId="{2D20D7D6-9A2A-1F46-9214-C51040DD9A15}" type="presOf" srcId="{AEF31411-556C-DE44-ADA8-457EBC87ADC4}" destId="{A16167CB-2B6F-7143-9BCC-6FF6149AFEDA}" srcOrd="0" destOrd="0" presId="urn:microsoft.com/office/officeart/2005/8/layout/cycle6"/>
    <dgm:cxn modelId="{C8E0ECF9-D6B6-9A44-A2D1-DD439AAB5C79}" srcId="{2296AE18-D5CE-C549-9581-FC4DAFF54E39}" destId="{F52F20E5-7416-1C4A-A41C-52D2D60ED782}" srcOrd="1" destOrd="0" parTransId="{7E871019-F7DA-9B43-BA61-21534F8CE825}" sibTransId="{5772A1E9-89DA-184C-B1E8-E0112F8020F4}"/>
    <dgm:cxn modelId="{9B9B1B59-415E-C74B-BCC2-174C7FDF5D69}" type="presParOf" srcId="{B679404D-57D7-A245-AD36-45950103B4A0}" destId="{C835E903-8539-2C4E-AD1D-DE43FB27561B}" srcOrd="0" destOrd="0" presId="urn:microsoft.com/office/officeart/2005/8/layout/cycle6"/>
    <dgm:cxn modelId="{7CE41AEA-B84D-2B46-8E13-BF2BD1C29421}" type="presParOf" srcId="{B679404D-57D7-A245-AD36-45950103B4A0}" destId="{F84E13BF-0A07-BD45-89F0-0A566607A0E0}" srcOrd="1" destOrd="0" presId="urn:microsoft.com/office/officeart/2005/8/layout/cycle6"/>
    <dgm:cxn modelId="{75D1BBC2-6DF2-9149-9690-42D443DAF7F2}" type="presParOf" srcId="{B679404D-57D7-A245-AD36-45950103B4A0}" destId="{D5A16151-D841-4D4E-816A-6DA432468C52}" srcOrd="2" destOrd="0" presId="urn:microsoft.com/office/officeart/2005/8/layout/cycle6"/>
    <dgm:cxn modelId="{9B4F4D21-9869-904A-8D7E-922E091F3499}" type="presParOf" srcId="{B679404D-57D7-A245-AD36-45950103B4A0}" destId="{10F0F051-0DE5-7542-AAD5-77DDAB4D5ED1}" srcOrd="3" destOrd="0" presId="urn:microsoft.com/office/officeart/2005/8/layout/cycle6"/>
    <dgm:cxn modelId="{0A9B620A-FF11-BB4E-A4D3-2B31C6A912A1}" type="presParOf" srcId="{B679404D-57D7-A245-AD36-45950103B4A0}" destId="{200837D9-1017-ED47-984B-17EC4C51BCAC}" srcOrd="4" destOrd="0" presId="urn:microsoft.com/office/officeart/2005/8/layout/cycle6"/>
    <dgm:cxn modelId="{0C818B63-F259-D946-9A5B-C68A873FF638}" type="presParOf" srcId="{B679404D-57D7-A245-AD36-45950103B4A0}" destId="{1C6F0B80-26AA-BC49-8DB5-D61B922D6BDD}" srcOrd="5" destOrd="0" presId="urn:microsoft.com/office/officeart/2005/8/layout/cycle6"/>
    <dgm:cxn modelId="{B27775DE-D96B-1E4C-BF57-829230408DD7}" type="presParOf" srcId="{B679404D-57D7-A245-AD36-45950103B4A0}" destId="{0861CA53-A19C-6F4D-8786-FE109D7863E9}" srcOrd="6" destOrd="0" presId="urn:microsoft.com/office/officeart/2005/8/layout/cycle6"/>
    <dgm:cxn modelId="{30C77131-F718-6F43-AF91-CA323608D98E}" type="presParOf" srcId="{B679404D-57D7-A245-AD36-45950103B4A0}" destId="{3C0420BE-4C03-6542-BC8A-3CA5637689D1}" srcOrd="7" destOrd="0" presId="urn:microsoft.com/office/officeart/2005/8/layout/cycle6"/>
    <dgm:cxn modelId="{618F6512-42F2-8C49-8541-4961BC562977}" type="presParOf" srcId="{B679404D-57D7-A245-AD36-45950103B4A0}" destId="{73481FC4-7F15-1E48-AC98-303043BDB6EB}" srcOrd="8" destOrd="0" presId="urn:microsoft.com/office/officeart/2005/8/layout/cycle6"/>
    <dgm:cxn modelId="{E7CFD70F-77B2-F54F-BCDE-8704C3A7C0D1}" type="presParOf" srcId="{B679404D-57D7-A245-AD36-45950103B4A0}" destId="{839F0C34-7124-004D-8C28-755AC31C9B7C}" srcOrd="9" destOrd="0" presId="urn:microsoft.com/office/officeart/2005/8/layout/cycle6"/>
    <dgm:cxn modelId="{1E5C1D6C-0400-6049-9ED7-B8B2B72EF556}" type="presParOf" srcId="{B679404D-57D7-A245-AD36-45950103B4A0}" destId="{D91FC13D-1093-7E4A-9A05-C9BA8B74563E}" srcOrd="10" destOrd="0" presId="urn:microsoft.com/office/officeart/2005/8/layout/cycle6"/>
    <dgm:cxn modelId="{7A302E91-CADE-3C48-BD9B-A751CD03F08E}" type="presParOf" srcId="{B679404D-57D7-A245-AD36-45950103B4A0}" destId="{4F28F352-0DFC-334A-A948-7FAE69A72954}" srcOrd="11" destOrd="0" presId="urn:microsoft.com/office/officeart/2005/8/layout/cycle6"/>
    <dgm:cxn modelId="{01626E8A-A035-0841-AF28-20095BBF16A3}" type="presParOf" srcId="{B679404D-57D7-A245-AD36-45950103B4A0}" destId="{1DAB23D6-DD8C-5243-9AE5-E582A5F93EB8}" srcOrd="12" destOrd="0" presId="urn:microsoft.com/office/officeart/2005/8/layout/cycle6"/>
    <dgm:cxn modelId="{A6151934-AFB0-8F4E-9F9C-DA291838C36B}" type="presParOf" srcId="{B679404D-57D7-A245-AD36-45950103B4A0}" destId="{5A305FF4-FC11-F84F-9DE9-F57D956FF84F}" srcOrd="13" destOrd="0" presId="urn:microsoft.com/office/officeart/2005/8/layout/cycle6"/>
    <dgm:cxn modelId="{510F83BC-517A-694D-AFCF-7DDDF91D9F8D}" type="presParOf" srcId="{B679404D-57D7-A245-AD36-45950103B4A0}" destId="{A16167CB-2B6F-7143-9BCC-6FF6149AFEDA}"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5E903-8539-2C4E-AD1D-DE43FB27561B}">
      <dsp:nvSpPr>
        <dsp:cNvPr id="0" name=""/>
        <dsp:cNvSpPr/>
      </dsp:nvSpPr>
      <dsp:spPr>
        <a:xfrm>
          <a:off x="2873386" y="3998"/>
          <a:ext cx="1761610" cy="1145046"/>
        </a:xfrm>
        <a:prstGeom prst="roundRect">
          <a:avLst/>
        </a:prstGeom>
        <a:solidFill>
          <a:schemeClr val="tx1">
            <a:lumMod val="95000"/>
            <a:lumOff val="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Identify</a:t>
          </a:r>
        </a:p>
      </dsp:txBody>
      <dsp:txXfrm>
        <a:off x="2929283" y="59895"/>
        <a:ext cx="1649816" cy="1033252"/>
      </dsp:txXfrm>
    </dsp:sp>
    <dsp:sp modelId="{D5A16151-D841-4D4E-816A-6DA432468C52}">
      <dsp:nvSpPr>
        <dsp:cNvPr id="0" name=""/>
        <dsp:cNvSpPr/>
      </dsp:nvSpPr>
      <dsp:spPr>
        <a:xfrm>
          <a:off x="1467943" y="576521"/>
          <a:ext cx="4572495" cy="4572495"/>
        </a:xfrm>
        <a:custGeom>
          <a:avLst/>
          <a:gdLst/>
          <a:ahLst/>
          <a:cxnLst/>
          <a:rect l="0" t="0" r="0" b="0"/>
          <a:pathLst>
            <a:path>
              <a:moveTo>
                <a:pt x="3179136" y="181567"/>
              </a:moveTo>
              <a:arcTo wR="2286247" hR="2286247" stAng="17579315" swAng="195995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F0F051-0DE5-7542-AAD5-77DDAB4D5ED1}">
      <dsp:nvSpPr>
        <dsp:cNvPr id="0" name=""/>
        <dsp:cNvSpPr/>
      </dsp:nvSpPr>
      <dsp:spPr>
        <a:xfrm>
          <a:off x="5047737" y="1583756"/>
          <a:ext cx="1761610" cy="1145046"/>
        </a:xfrm>
        <a:prstGeom prst="roundRect">
          <a:avLst/>
        </a:prstGeom>
        <a:solidFill>
          <a:schemeClr val="tx1">
            <a:lumMod val="95000"/>
            <a:lumOff val="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Protect</a:t>
          </a:r>
        </a:p>
      </dsp:txBody>
      <dsp:txXfrm>
        <a:off x="5103634" y="1639653"/>
        <a:ext cx="1649816" cy="1033252"/>
      </dsp:txXfrm>
    </dsp:sp>
    <dsp:sp modelId="{1C6F0B80-26AA-BC49-8DB5-D61B922D6BDD}">
      <dsp:nvSpPr>
        <dsp:cNvPr id="0" name=""/>
        <dsp:cNvSpPr/>
      </dsp:nvSpPr>
      <dsp:spPr>
        <a:xfrm>
          <a:off x="1467943" y="576521"/>
          <a:ext cx="4572495" cy="4572495"/>
        </a:xfrm>
        <a:custGeom>
          <a:avLst/>
          <a:gdLst/>
          <a:ahLst/>
          <a:cxnLst/>
          <a:rect l="0" t="0" r="0" b="0"/>
          <a:pathLst>
            <a:path>
              <a:moveTo>
                <a:pt x="4569378" y="2166888"/>
              </a:moveTo>
              <a:arcTo wR="2286247" hR="2286247" stAng="21420442" swAng="2195089"/>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0861CA53-A19C-6F4D-8786-FE109D7863E9}">
      <dsp:nvSpPr>
        <dsp:cNvPr id="0" name=""/>
        <dsp:cNvSpPr/>
      </dsp:nvSpPr>
      <dsp:spPr>
        <a:xfrm>
          <a:off x="4217209" y="4139859"/>
          <a:ext cx="1761610" cy="1145046"/>
        </a:xfrm>
        <a:prstGeom prst="roundRect">
          <a:avLst/>
        </a:prstGeom>
        <a:solidFill>
          <a:schemeClr val="tx1">
            <a:lumMod val="95000"/>
            <a:lumOff val="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Detect</a:t>
          </a:r>
        </a:p>
      </dsp:txBody>
      <dsp:txXfrm>
        <a:off x="4273106" y="4195756"/>
        <a:ext cx="1649816" cy="1033252"/>
      </dsp:txXfrm>
    </dsp:sp>
    <dsp:sp modelId="{73481FC4-7F15-1E48-AC98-303043BDB6EB}">
      <dsp:nvSpPr>
        <dsp:cNvPr id="0" name=""/>
        <dsp:cNvSpPr/>
      </dsp:nvSpPr>
      <dsp:spPr>
        <a:xfrm>
          <a:off x="1467943" y="576521"/>
          <a:ext cx="4572495" cy="4572495"/>
        </a:xfrm>
        <a:custGeom>
          <a:avLst/>
          <a:gdLst/>
          <a:ahLst/>
          <a:cxnLst/>
          <a:rect l="0" t="0" r="0" b="0"/>
          <a:pathLst>
            <a:path>
              <a:moveTo>
                <a:pt x="2740193" y="4526976"/>
              </a:moveTo>
              <a:arcTo wR="2286247" hR="2286247" stAng="4712853" swAng="137429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39F0C34-7124-004D-8C28-755AC31C9B7C}">
      <dsp:nvSpPr>
        <dsp:cNvPr id="0" name=""/>
        <dsp:cNvSpPr/>
      </dsp:nvSpPr>
      <dsp:spPr>
        <a:xfrm>
          <a:off x="1529563" y="4139859"/>
          <a:ext cx="1761610" cy="1145046"/>
        </a:xfrm>
        <a:prstGeom prst="roundRect">
          <a:avLst/>
        </a:prstGeom>
        <a:solidFill>
          <a:schemeClr val="tx1">
            <a:lumMod val="95000"/>
            <a:lumOff val="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Respond</a:t>
          </a:r>
        </a:p>
      </dsp:txBody>
      <dsp:txXfrm>
        <a:off x="1585460" y="4195756"/>
        <a:ext cx="1649816" cy="1033252"/>
      </dsp:txXfrm>
    </dsp:sp>
    <dsp:sp modelId="{4F28F352-0DFC-334A-A948-7FAE69A72954}">
      <dsp:nvSpPr>
        <dsp:cNvPr id="0" name=""/>
        <dsp:cNvSpPr/>
      </dsp:nvSpPr>
      <dsp:spPr>
        <a:xfrm>
          <a:off x="1467943" y="576521"/>
          <a:ext cx="4572495" cy="4572495"/>
        </a:xfrm>
        <a:custGeom>
          <a:avLst/>
          <a:gdLst/>
          <a:ahLst/>
          <a:cxnLst/>
          <a:rect l="0" t="0" r="0" b="0"/>
          <a:pathLst>
            <a:path>
              <a:moveTo>
                <a:pt x="381810" y="3551178"/>
              </a:moveTo>
              <a:arcTo wR="2286247" hR="2286247" stAng="8784470" swAng="219508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DAB23D6-DD8C-5243-9AE5-E582A5F93EB8}">
      <dsp:nvSpPr>
        <dsp:cNvPr id="0" name=""/>
        <dsp:cNvSpPr/>
      </dsp:nvSpPr>
      <dsp:spPr>
        <a:xfrm>
          <a:off x="699035" y="1583756"/>
          <a:ext cx="1761610" cy="1145046"/>
        </a:xfrm>
        <a:prstGeom prst="roundRect">
          <a:avLst/>
        </a:prstGeom>
        <a:solidFill>
          <a:schemeClr val="tx1">
            <a:lumMod val="95000"/>
            <a:lumOff val="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Recover</a:t>
          </a:r>
        </a:p>
      </dsp:txBody>
      <dsp:txXfrm>
        <a:off x="754932" y="1639653"/>
        <a:ext cx="1649816" cy="1033252"/>
      </dsp:txXfrm>
    </dsp:sp>
    <dsp:sp modelId="{A16167CB-2B6F-7143-9BCC-6FF6149AFEDA}">
      <dsp:nvSpPr>
        <dsp:cNvPr id="0" name=""/>
        <dsp:cNvSpPr/>
      </dsp:nvSpPr>
      <dsp:spPr>
        <a:xfrm>
          <a:off x="1467943" y="576521"/>
          <a:ext cx="4572495" cy="4572495"/>
        </a:xfrm>
        <a:custGeom>
          <a:avLst/>
          <a:gdLst/>
          <a:ahLst/>
          <a:cxnLst/>
          <a:rect l="0" t="0" r="0" b="0"/>
          <a:pathLst>
            <a:path>
              <a:moveTo>
                <a:pt x="398605" y="996389"/>
              </a:moveTo>
              <a:arcTo wR="2286247" hR="2286247" stAng="12860728" swAng="195995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7A79A6-6217-4D4C-9553-3E18CE4519B4}" type="datetime1">
              <a:rPr lang="en-GB" smtClean="0"/>
              <a:t>11/10/2022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B4F9D8-ECE4-D140-AA4B-AE4964ED8248}" type="slidenum">
              <a:rPr lang="en-US" smtClean="0"/>
              <a:t>‹#›</a:t>
            </a:fld>
            <a:endParaRPr lang="en-US"/>
          </a:p>
        </p:txBody>
      </p:sp>
    </p:spTree>
    <p:extLst>
      <p:ext uri="{BB962C8B-B14F-4D97-AF65-F5344CB8AC3E}">
        <p14:creationId xmlns:p14="http://schemas.microsoft.com/office/powerpoint/2010/main" val="25953250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C503BF-A705-AD47-A3A5-10F205D45608}" type="datetime1">
              <a:rPr lang="en-GB" smtClean="0"/>
              <a:t>11/10/2022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006FF3-6CB1-BE4D-81CF-C21484167A27}" type="slidenum">
              <a:rPr lang="en-US" smtClean="0"/>
              <a:t>‹#›</a:t>
            </a:fld>
            <a:endParaRPr lang="en-US"/>
          </a:p>
        </p:txBody>
      </p:sp>
    </p:spTree>
    <p:extLst>
      <p:ext uri="{BB962C8B-B14F-4D97-AF65-F5344CB8AC3E}">
        <p14:creationId xmlns:p14="http://schemas.microsoft.com/office/powerpoint/2010/main" val="1849334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15648D-FB69-45E0-A3BC-FED8135C0B4A}" type="slidenum">
              <a:rPr lang="en-GB" smtClean="0"/>
              <a:t>1</a:t>
            </a:fld>
            <a:endParaRPr lang="en-GB" dirty="0"/>
          </a:p>
        </p:txBody>
      </p:sp>
    </p:spTree>
    <p:extLst>
      <p:ext uri="{BB962C8B-B14F-4D97-AF65-F5344CB8AC3E}">
        <p14:creationId xmlns:p14="http://schemas.microsoft.com/office/powerpoint/2010/main" val="2971289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Extract from the Explanatory memo to SI No 680/2010 </a:t>
            </a:r>
            <a:r>
              <a:rPr lang="mr-IN" sz="1200" b="0" i="0" u="none" strike="noStrike" kern="1200" baseline="0" dirty="0">
                <a:solidFill>
                  <a:schemeClr val="tx1"/>
                </a:solidFill>
                <a:latin typeface="+mn-lt"/>
                <a:ea typeface="+mn-ea"/>
                <a:cs typeface="+mn-cs"/>
              </a:rPr>
              <a:t>–</a:t>
            </a:r>
            <a:r>
              <a:rPr lang="en-GB" sz="1200" b="0" i="0" u="none" strike="noStrike" kern="1200" baseline="0" dirty="0">
                <a:solidFill>
                  <a:schemeClr val="tx1"/>
                </a:solidFill>
                <a:latin typeface="+mn-lt"/>
                <a:ea typeface="+mn-ea"/>
                <a:cs typeface="+mn-cs"/>
              </a:rPr>
              <a:t> Passenger Ships Safety Code for UK Cat Waters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Section 2. Background</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passenger ship MARCHIONESS and dredger BOWBELLE collided on the Thames on the 20</a:t>
            </a:r>
            <a:r>
              <a:rPr lang="en-GB" sz="1200" b="0" i="0" u="none" strike="noStrike" kern="1200" baseline="30000" dirty="0">
                <a:solidFill>
                  <a:schemeClr val="tx1"/>
                </a:solidFill>
                <a:latin typeface="+mn-lt"/>
                <a:ea typeface="+mn-ea"/>
                <a:cs typeface="+mn-cs"/>
              </a:rPr>
              <a:t>th</a:t>
            </a:r>
            <a:r>
              <a:rPr lang="en-GB" sz="1200" b="0" i="0" u="none" strike="noStrike" kern="1200" baseline="0" dirty="0">
                <a:solidFill>
                  <a:schemeClr val="tx1"/>
                </a:solidFill>
                <a:latin typeface="+mn-lt"/>
                <a:ea typeface="+mn-ea"/>
                <a:cs typeface="+mn-cs"/>
              </a:rPr>
              <a:t> August 1989. As a result a number of inquiries and investigations were undertaken:</a:t>
            </a:r>
          </a:p>
          <a:p>
            <a:pPr marL="171450" indent="-171450">
              <a:buFont typeface="Arial"/>
              <a:buChar char="•"/>
            </a:pPr>
            <a:r>
              <a:rPr lang="en-GB" sz="1200" b="0" i="0" u="none" strike="noStrike" kern="1200" baseline="0" dirty="0">
                <a:solidFill>
                  <a:schemeClr val="tx1"/>
                </a:solidFill>
                <a:latin typeface="+mn-lt"/>
                <a:ea typeface="+mn-ea"/>
                <a:cs typeface="+mn-cs"/>
              </a:rPr>
              <a:t>Marine Accident Investigation Branch (MAIB) investigated the circumstances surrounding the collision immediately following the incident;</a:t>
            </a:r>
          </a:p>
          <a:p>
            <a:pPr marL="171450" indent="-171450">
              <a:buFont typeface="Arial"/>
              <a:buChar char="•"/>
            </a:pPr>
            <a:r>
              <a:rPr lang="en-GB" sz="1200" b="0" i="0" u="none" strike="noStrike" kern="1200" baseline="0" dirty="0">
                <a:solidFill>
                  <a:schemeClr val="tx1"/>
                </a:solidFill>
                <a:latin typeface="+mn-lt"/>
                <a:ea typeface="+mn-ea"/>
                <a:cs typeface="+mn-cs"/>
              </a:rPr>
              <a:t>the Hayes Inquiry reported to Parliament in July 1992;</a:t>
            </a:r>
          </a:p>
          <a:p>
            <a:pPr marL="171450" indent="-171450">
              <a:buFont typeface="Arial"/>
              <a:buChar char="•"/>
            </a:pPr>
            <a:r>
              <a:rPr lang="en-GB" sz="1200" b="0" i="0" u="none" strike="noStrike" kern="1200" baseline="0" dirty="0">
                <a:solidFill>
                  <a:schemeClr val="tx1"/>
                </a:solidFill>
                <a:latin typeface="+mn-lt"/>
                <a:ea typeface="+mn-ea"/>
                <a:cs typeface="+mn-cs"/>
              </a:rPr>
              <a:t>in April 1995, a coroner’s inquest returned a verdict of unlawful killing in 43 of the 51 deaths;</a:t>
            </a:r>
          </a:p>
          <a:p>
            <a:pPr marL="171450" indent="-171450">
              <a:buFont typeface="Arial"/>
              <a:buChar char="•"/>
            </a:pPr>
            <a:r>
              <a:rPr lang="en-GB" sz="1200" b="0" i="0" u="none" strike="noStrike" kern="1200" baseline="0" dirty="0">
                <a:solidFill>
                  <a:schemeClr val="tx1"/>
                </a:solidFill>
                <a:latin typeface="+mn-lt"/>
                <a:ea typeface="+mn-ea"/>
                <a:cs typeface="+mn-cs"/>
              </a:rPr>
              <a:t>the Thames Safety Inquiry led by Lord Justice Clarke from August 1999, presented the report to Parliament in February 2000;</a:t>
            </a:r>
          </a:p>
          <a:p>
            <a:pPr marL="171450" indent="-171450">
              <a:buFont typeface="Arial"/>
              <a:buChar char="•"/>
            </a:pPr>
            <a:r>
              <a:rPr lang="en-GB" sz="1200" b="0" i="0" u="none" strike="noStrike" kern="1200" baseline="0" dirty="0">
                <a:solidFill>
                  <a:schemeClr val="tx1"/>
                </a:solidFill>
                <a:latin typeface="+mn-lt"/>
                <a:ea typeface="+mn-ea"/>
                <a:cs typeface="+mn-cs"/>
              </a:rPr>
              <a:t>a subsequent Formal Investigation also conducted by Lord Justice Clarke during 2000/2001; and</a:t>
            </a:r>
          </a:p>
          <a:p>
            <a:pPr marL="171450" indent="-171450">
              <a:buFont typeface="Arial"/>
              <a:buChar char="•"/>
            </a:pPr>
            <a:r>
              <a:rPr lang="en-GB" sz="1200" b="0" i="0" u="none" strike="noStrike" kern="1200" baseline="0" dirty="0">
                <a:solidFill>
                  <a:schemeClr val="tx1"/>
                </a:solidFill>
                <a:latin typeface="+mn-lt"/>
                <a:ea typeface="+mn-ea"/>
                <a:cs typeface="+mn-cs"/>
              </a:rPr>
              <a:t>Department for Transport launched a FSA of Domestic Passenger Ships, followed by more detailed research which concluded in March 2005.</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Numerous recommendations came from each inquiry/investigation. The concluding report from the Thames Safety Inquiry noted that there had already been a significant number of improvements to safety on the Thames by that time. However, it was considered that a more comprehensive review of all the safety standards needed to be undertaken for these ships.</a:t>
            </a:r>
            <a:endParaRPr lang="en-GB" dirty="0"/>
          </a:p>
        </p:txBody>
      </p:sp>
      <p:sp>
        <p:nvSpPr>
          <p:cNvPr id="4" name="Slide Number Placeholder 3"/>
          <p:cNvSpPr>
            <a:spLocks noGrp="1"/>
          </p:cNvSpPr>
          <p:nvPr>
            <p:ph type="sldNum" sz="quarter" idx="10"/>
          </p:nvPr>
        </p:nvSpPr>
        <p:spPr/>
        <p:txBody>
          <a:bodyPr/>
          <a:lstStyle/>
          <a:p>
            <a:fld id="{40006FF3-6CB1-BE4D-81CF-C21484167A27}" type="slidenum">
              <a:rPr lang="en-US" smtClean="0"/>
              <a:t>14</a:t>
            </a:fld>
            <a:endParaRPr lang="en-US"/>
          </a:p>
        </p:txBody>
      </p:sp>
    </p:spTree>
    <p:extLst>
      <p:ext uri="{BB962C8B-B14F-4D97-AF65-F5344CB8AC3E}">
        <p14:creationId xmlns:p14="http://schemas.microsoft.com/office/powerpoint/2010/main" val="50091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Initiate group discussion</a:t>
            </a:r>
            <a:r>
              <a:rPr lang="en-GB" baseline="0" dirty="0"/>
              <a:t> on each chapter heading, and look in depth at the salient points of each</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2. </a:t>
            </a:r>
            <a:r>
              <a:rPr lang="mr-IN" baseline="0" dirty="0"/>
              <a:t>–</a:t>
            </a:r>
            <a:r>
              <a:rPr lang="en-GB" baseline="0" dirty="0"/>
              <a:t> Definition of SMS </a:t>
            </a:r>
            <a:r>
              <a:rPr lang="mr-IN" baseline="0" dirty="0"/>
              <a:t>–</a:t>
            </a:r>
            <a:r>
              <a:rPr lang="en-GB" baseline="0" dirty="0"/>
              <a:t> refer back to 1.1</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3. </a:t>
            </a:r>
            <a:r>
              <a:rPr lang="mr-IN" baseline="0" dirty="0"/>
              <a:t>–</a:t>
            </a:r>
            <a:r>
              <a:rPr lang="en-GB" baseline="0" dirty="0"/>
              <a:t> Note: “define” and “document”, plus adequate resources and support.</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4. </a:t>
            </a:r>
            <a:r>
              <a:rPr lang="mr-IN" baseline="0" dirty="0"/>
              <a:t>–</a:t>
            </a:r>
            <a:r>
              <a:rPr lang="en-GB" baseline="0" dirty="0"/>
              <a:t> DPA: “access to highest level of management”, responsibility to monitor safety &amp; pollution-prevention aspects of the operation.</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5. </a:t>
            </a:r>
            <a:r>
              <a:rPr lang="mr-IN" baseline="0" dirty="0"/>
              <a:t>–</a:t>
            </a:r>
            <a:r>
              <a:rPr lang="en-GB" baseline="0" dirty="0"/>
              <a:t> All levels of management must “buy-in” to the SMS.  Leadership qualities required.  Not afraid of paperwork.  Attention to detail.  CLEAR STATEMENT OF AUTHORITY.</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6. </a:t>
            </a:r>
            <a:r>
              <a:rPr lang="mr-IN" baseline="0" dirty="0"/>
              <a:t>–</a:t>
            </a:r>
            <a:r>
              <a:rPr lang="en-GB" baseline="0" dirty="0"/>
              <a:t> Proper qualifications.  Training &amp; familiarisation.  Procedures for crew to receive information on SMS.  Working language PLUS languages understood by crew.  Communications </a:t>
            </a:r>
            <a:r>
              <a:rPr lang="mr-IN" baseline="0" dirty="0"/>
              <a:t>–</a:t>
            </a:r>
            <a:r>
              <a:rPr lang="en-GB" baseline="0" dirty="0"/>
              <a:t> places onus on the Master to assess the proficiency of each crew member in the working language of the ship.</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7. </a:t>
            </a:r>
            <a:r>
              <a:rPr lang="mr-IN" baseline="0" dirty="0"/>
              <a:t>–</a:t>
            </a:r>
            <a:r>
              <a:rPr lang="en-GB" baseline="0" dirty="0"/>
              <a:t> Shipboard operations.  Continuing on from 1.4.2: round robin of class to define some of the more common operations for which procedures will be required.</a:t>
            </a:r>
            <a:endParaRPr lang="en-GB" dirty="0"/>
          </a:p>
          <a:p>
            <a:endParaRPr lang="en-GB" dirty="0"/>
          </a:p>
        </p:txBody>
      </p:sp>
      <p:sp>
        <p:nvSpPr>
          <p:cNvPr id="4" name="Slide Number Placeholder 3"/>
          <p:cNvSpPr>
            <a:spLocks noGrp="1"/>
          </p:cNvSpPr>
          <p:nvPr>
            <p:ph type="sldNum" sz="quarter" idx="10"/>
          </p:nvPr>
        </p:nvSpPr>
        <p:spPr/>
        <p:txBody>
          <a:bodyPr/>
          <a:lstStyle/>
          <a:p>
            <a:fld id="{40006FF3-6CB1-BE4D-81CF-C21484167A27}" type="slidenum">
              <a:rPr lang="en-US" smtClean="0"/>
              <a:t>16</a:t>
            </a:fld>
            <a:endParaRPr lang="en-US"/>
          </a:p>
        </p:txBody>
      </p:sp>
    </p:spTree>
    <p:extLst>
      <p:ext uri="{BB962C8B-B14F-4D97-AF65-F5344CB8AC3E}">
        <p14:creationId xmlns:p14="http://schemas.microsoft.com/office/powerpoint/2010/main" val="3712781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Initiate group discussion</a:t>
            </a:r>
            <a:r>
              <a:rPr lang="en-GB" baseline="0" dirty="0"/>
              <a:t> on each chapter heading, and look in depth at the salient points of each</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8. </a:t>
            </a:r>
            <a:r>
              <a:rPr lang="mr-IN" baseline="0" dirty="0"/>
              <a:t>–</a:t>
            </a:r>
            <a:r>
              <a:rPr lang="en-GB" baseline="0" dirty="0"/>
              <a:t> Round robin of class to define the emergency situations most likely to be encountered.  Requirement under SOLAS III/29 for Master’s to have a Decision Support System on the Bridge.</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9. </a:t>
            </a:r>
            <a:r>
              <a:rPr lang="mr-IN" baseline="0" dirty="0"/>
              <a:t>–</a:t>
            </a:r>
            <a:r>
              <a:rPr lang="en-GB" baseline="0" dirty="0"/>
              <a:t> Recap on definitions of NCRs, discuss accidents, hazardous occurrences and near misses.  MGN 564 </a:t>
            </a:r>
            <a:r>
              <a:rPr lang="mr-IN" baseline="0" dirty="0"/>
              <a:t>–</a:t>
            </a:r>
            <a:r>
              <a:rPr lang="en-GB" baseline="0" dirty="0"/>
              <a:t> definitions of accident &amp; incidents.  ARF 1.  MSC-MEPC.7/Cic.7 </a:t>
            </a:r>
            <a:r>
              <a:rPr lang="mr-IN" baseline="0" dirty="0"/>
              <a:t>–</a:t>
            </a:r>
            <a:r>
              <a:rPr lang="en-GB" baseline="0" dirty="0"/>
              <a:t> Near Miss reporting.</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10 </a:t>
            </a:r>
            <a:r>
              <a:rPr lang="mr-IN" baseline="0" dirty="0"/>
              <a:t>–</a:t>
            </a:r>
            <a:r>
              <a:rPr lang="en-GB" baseline="0" dirty="0"/>
              <a:t> Critical equipment &amp; PM procedures.  Redundancy of equipment.</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11 </a:t>
            </a:r>
            <a:r>
              <a:rPr lang="mr-IN" baseline="0" dirty="0"/>
              <a:t>–</a:t>
            </a:r>
            <a:r>
              <a:rPr lang="en-GB" baseline="0" dirty="0"/>
              <a:t> Checklists for </a:t>
            </a:r>
            <a:r>
              <a:rPr lang="mr-IN" baseline="0" dirty="0"/>
              <a:t>…</a:t>
            </a:r>
            <a:r>
              <a:rPr lang="en-GB" baseline="0" dirty="0"/>
              <a:t>?  Round robin of class to identify records required to be kept.  Retain for minimum of 3 years.</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12 </a:t>
            </a:r>
            <a:r>
              <a:rPr lang="mr-IN" baseline="0" dirty="0"/>
              <a:t>–</a:t>
            </a:r>
            <a:r>
              <a:rPr lang="en-GB" baseline="0" dirty="0"/>
              <a:t> Annual Internal Audits.    Check: effectiveness, CAs completed, compliance.</a:t>
            </a:r>
            <a:endParaRPr lang="en-GB" dirty="0"/>
          </a:p>
          <a:p>
            <a:endParaRPr lang="en-GB" dirty="0"/>
          </a:p>
        </p:txBody>
      </p:sp>
      <p:sp>
        <p:nvSpPr>
          <p:cNvPr id="4" name="Slide Number Placeholder 3"/>
          <p:cNvSpPr>
            <a:spLocks noGrp="1"/>
          </p:cNvSpPr>
          <p:nvPr>
            <p:ph type="sldNum" sz="quarter" idx="10"/>
          </p:nvPr>
        </p:nvSpPr>
        <p:spPr/>
        <p:txBody>
          <a:bodyPr/>
          <a:lstStyle/>
          <a:p>
            <a:fld id="{40006FF3-6CB1-BE4D-81CF-C21484167A27}" type="slidenum">
              <a:rPr lang="en-US" smtClean="0"/>
              <a:t>17</a:t>
            </a:fld>
            <a:endParaRPr lang="en-US"/>
          </a:p>
        </p:txBody>
      </p:sp>
    </p:spTree>
    <p:extLst>
      <p:ext uri="{BB962C8B-B14F-4D97-AF65-F5344CB8AC3E}">
        <p14:creationId xmlns:p14="http://schemas.microsoft.com/office/powerpoint/2010/main" val="371278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dirty="0"/>
              <a:t>Group working</a:t>
            </a:r>
          </a:p>
          <a:p>
            <a:r>
              <a:rPr lang="en-US" dirty="0"/>
              <a:t>Give out ISM and DSM to each and look at the similarities. </a:t>
            </a:r>
            <a:br>
              <a:rPr lang="en-US" dirty="0"/>
            </a:br>
            <a:r>
              <a:rPr lang="en-US" dirty="0"/>
              <a:t>Give page and section numbers for</a:t>
            </a:r>
            <a:r>
              <a:rPr lang="en-US" baseline="0" dirty="0"/>
              <a:t> ISM 2018  and MSN 1869 </a:t>
            </a:r>
            <a:endParaRPr lang="en-US" dirty="0"/>
          </a:p>
        </p:txBody>
      </p:sp>
      <p:sp>
        <p:nvSpPr>
          <p:cNvPr id="4" name="Slide Number Placeholder 3"/>
          <p:cNvSpPr>
            <a:spLocks noGrp="1"/>
          </p:cNvSpPr>
          <p:nvPr>
            <p:ph type="sldNum" sz="quarter" idx="10"/>
          </p:nvPr>
        </p:nvSpPr>
        <p:spPr/>
        <p:txBody>
          <a:bodyPr/>
          <a:lstStyle/>
          <a:p>
            <a:fld id="{40006FF3-6CB1-BE4D-81CF-C21484167A27}" type="slidenum">
              <a:rPr lang="en-US" smtClean="0"/>
              <a:t>20</a:t>
            </a:fld>
            <a:endParaRPr lang="en-US"/>
          </a:p>
        </p:txBody>
      </p:sp>
    </p:spTree>
    <p:extLst>
      <p:ext uri="{BB962C8B-B14F-4D97-AF65-F5344CB8AC3E}">
        <p14:creationId xmlns:p14="http://schemas.microsoft.com/office/powerpoint/2010/main" val="2963766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Relatively new July 2017</a:t>
            </a:r>
          </a:p>
          <a:p>
            <a:endParaRPr lang="en-US" dirty="0"/>
          </a:p>
          <a:p>
            <a:r>
              <a:rPr lang="en-US" dirty="0"/>
              <a:t>Bridge systems</a:t>
            </a:r>
          </a:p>
          <a:p>
            <a:r>
              <a:rPr lang="en-US" dirty="0"/>
              <a:t>Cargo handling</a:t>
            </a:r>
          </a:p>
          <a:p>
            <a:r>
              <a:rPr lang="en-US" dirty="0"/>
              <a:t>Power control</a:t>
            </a:r>
          </a:p>
          <a:p>
            <a:r>
              <a:rPr lang="en-US" dirty="0"/>
              <a:t>Access control</a:t>
            </a:r>
          </a:p>
          <a:p>
            <a:r>
              <a:rPr lang="en-US" dirty="0"/>
              <a:t>Admin and crew welfare</a:t>
            </a:r>
          </a:p>
          <a:p>
            <a:r>
              <a:rPr lang="en-US" dirty="0"/>
              <a:t>Communication systems</a:t>
            </a:r>
          </a:p>
          <a:p>
            <a:endParaRPr lang="en-US" dirty="0"/>
          </a:p>
        </p:txBody>
      </p:sp>
      <p:sp>
        <p:nvSpPr>
          <p:cNvPr id="4" name="Slide Number Placeholder 3"/>
          <p:cNvSpPr>
            <a:spLocks noGrp="1"/>
          </p:cNvSpPr>
          <p:nvPr>
            <p:ph type="sldNum" sz="quarter" idx="5"/>
          </p:nvPr>
        </p:nvSpPr>
        <p:spPr/>
        <p:txBody>
          <a:bodyPr/>
          <a:lstStyle/>
          <a:p>
            <a:fld id="{40006FF3-6CB1-BE4D-81CF-C21484167A27}" type="slidenum">
              <a:rPr lang="en-US" smtClean="0"/>
              <a:t>25</a:t>
            </a:fld>
            <a:endParaRPr lang="en-US"/>
          </a:p>
        </p:txBody>
      </p:sp>
    </p:spTree>
    <p:extLst>
      <p:ext uri="{BB962C8B-B14F-4D97-AF65-F5344CB8AC3E}">
        <p14:creationId xmlns:p14="http://schemas.microsoft.com/office/powerpoint/2010/main" val="966058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GB" dirty="0"/>
              <a:t>Ref:  ISM Code §1.1.43</a:t>
            </a:r>
          </a:p>
        </p:txBody>
      </p:sp>
      <p:sp>
        <p:nvSpPr>
          <p:cNvPr id="4" name="Slide Number Placeholder 3"/>
          <p:cNvSpPr>
            <a:spLocks noGrp="1"/>
          </p:cNvSpPr>
          <p:nvPr>
            <p:ph type="sldNum" sz="quarter" idx="10"/>
          </p:nvPr>
        </p:nvSpPr>
        <p:spPr/>
        <p:txBody>
          <a:bodyPr/>
          <a:lstStyle/>
          <a:p>
            <a:fld id="{40006FF3-6CB1-BE4D-81CF-C21484167A27}" type="slidenum">
              <a:rPr lang="en-US" smtClean="0"/>
              <a:t>2</a:t>
            </a:fld>
            <a:endParaRPr lang="en-US"/>
          </a:p>
        </p:txBody>
      </p:sp>
    </p:spTree>
    <p:extLst>
      <p:ext uri="{BB962C8B-B14F-4D97-AF65-F5344CB8AC3E}">
        <p14:creationId xmlns:p14="http://schemas.microsoft.com/office/powerpoint/2010/main" val="3784609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GB" dirty="0"/>
              <a:t>Adopted 1993 as</a:t>
            </a:r>
            <a:r>
              <a:rPr lang="en-GB" baseline="0" dirty="0"/>
              <a:t> Resolution A.741(18), and made mandatory by SOLAS </a:t>
            </a:r>
            <a:r>
              <a:rPr lang="en-GB" baseline="0" dirty="0" err="1"/>
              <a:t>Ch</a:t>
            </a:r>
            <a:r>
              <a:rPr lang="en-GB" baseline="0" dirty="0"/>
              <a:t> IX on 1</a:t>
            </a:r>
            <a:r>
              <a:rPr lang="en-GB" baseline="30000" dirty="0"/>
              <a:t>st</a:t>
            </a:r>
            <a:r>
              <a:rPr lang="en-GB" baseline="0" dirty="0"/>
              <a:t> July 1998</a:t>
            </a:r>
            <a:endParaRPr lang="en-GB" dirty="0"/>
          </a:p>
        </p:txBody>
      </p:sp>
      <p:sp>
        <p:nvSpPr>
          <p:cNvPr id="4" name="Slide Number Placeholder 3"/>
          <p:cNvSpPr>
            <a:spLocks noGrp="1"/>
          </p:cNvSpPr>
          <p:nvPr>
            <p:ph type="sldNum" sz="quarter" idx="10"/>
          </p:nvPr>
        </p:nvSpPr>
        <p:spPr/>
        <p:txBody>
          <a:bodyPr/>
          <a:lstStyle/>
          <a:p>
            <a:fld id="{40006FF3-6CB1-BE4D-81CF-C21484167A27}" type="slidenum">
              <a:rPr lang="en-US" smtClean="0"/>
              <a:t>5</a:t>
            </a:fld>
            <a:endParaRPr lang="en-US"/>
          </a:p>
        </p:txBody>
      </p:sp>
    </p:spTree>
    <p:extLst>
      <p:ext uri="{BB962C8B-B14F-4D97-AF65-F5344CB8AC3E}">
        <p14:creationId xmlns:p14="http://schemas.microsoft.com/office/powerpoint/2010/main" val="171853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dirty="0"/>
              <a:t>Several</a:t>
            </a:r>
            <a:r>
              <a:rPr lang="en-US" baseline="0" dirty="0"/>
              <a:t> high-profile marine accidents during the late 80s &amp; 90s highlighted shortcomings in the both the shoreside and shipboard management of the ships</a:t>
            </a:r>
            <a:endParaRPr lang="en-US" dirty="0"/>
          </a:p>
          <a:p>
            <a:endParaRPr lang="en-US" dirty="0"/>
          </a:p>
          <a:p>
            <a:r>
              <a:rPr lang="en-US" baseline="0" dirty="0" err="1"/>
              <a:t>Scandinaviam</a:t>
            </a:r>
            <a:r>
              <a:rPr lang="en-US" baseline="0" dirty="0"/>
              <a:t> Star	Sweden	1990			159 people killed	lack of common language, no drills</a:t>
            </a:r>
            <a:endParaRPr lang="en-US" dirty="0"/>
          </a:p>
          <a:p>
            <a:r>
              <a:rPr lang="en-US" dirty="0"/>
              <a:t>Exxon Valdez		Alaska 1989			10 million gallons		Alcohol, procedures</a:t>
            </a:r>
          </a:p>
          <a:p>
            <a:r>
              <a:rPr lang="en-US" dirty="0"/>
              <a:t>Sea Empress		Milford Haven 1996 		72000 tons of crude</a:t>
            </a:r>
            <a:r>
              <a:rPr lang="en-US" baseline="0" dirty="0"/>
              <a:t> oil	Human error, bridge team management</a:t>
            </a:r>
            <a:endParaRPr lang="en-US" dirty="0"/>
          </a:p>
        </p:txBody>
      </p:sp>
      <p:sp>
        <p:nvSpPr>
          <p:cNvPr id="4" name="Slide Number Placeholder 3"/>
          <p:cNvSpPr>
            <a:spLocks noGrp="1"/>
          </p:cNvSpPr>
          <p:nvPr>
            <p:ph type="sldNum" sz="quarter" idx="10"/>
          </p:nvPr>
        </p:nvSpPr>
        <p:spPr/>
        <p:txBody>
          <a:bodyPr/>
          <a:lstStyle/>
          <a:p>
            <a:fld id="{40006FF3-6CB1-BE4D-81CF-C21484167A27}" type="slidenum">
              <a:rPr lang="en-US" smtClean="0"/>
              <a:t>6</a:t>
            </a:fld>
            <a:endParaRPr lang="en-US"/>
          </a:p>
        </p:txBody>
      </p:sp>
    </p:spTree>
    <p:extLst>
      <p:ext uri="{BB962C8B-B14F-4D97-AF65-F5344CB8AC3E}">
        <p14:creationId xmlns:p14="http://schemas.microsoft.com/office/powerpoint/2010/main" val="917019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GB" dirty="0"/>
              <a:t>Sailed from </a:t>
            </a:r>
            <a:r>
              <a:rPr lang="en-GB" dirty="0" err="1"/>
              <a:t>Zeebrugge</a:t>
            </a:r>
            <a:r>
              <a:rPr lang="en-GB" dirty="0"/>
              <a:t> trimmed by the head and with the bow doors still open.  Flooding on the vehicle decks.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Herald of free enterprise	North Sea 1987		193 people drowned	Sloppy &amp; complacent</a:t>
            </a:r>
          </a:p>
          <a:p>
            <a:endParaRPr lang="en-GB" dirty="0"/>
          </a:p>
          <a:p>
            <a:r>
              <a:rPr lang="en-GB" dirty="0"/>
              <a:t>Amendments to SOLAS:</a:t>
            </a:r>
          </a:p>
          <a:p>
            <a:r>
              <a:rPr lang="en-GB" dirty="0"/>
              <a:t>- </a:t>
            </a:r>
            <a:r>
              <a:rPr lang="en-GB" baseline="0" dirty="0"/>
              <a:t>  </a:t>
            </a:r>
            <a:r>
              <a:rPr lang="en-GB" dirty="0"/>
              <a:t>Emergency</a:t>
            </a:r>
            <a:r>
              <a:rPr lang="en-GB" baseline="0" dirty="0"/>
              <a:t> Equipment Lockers</a:t>
            </a:r>
          </a:p>
          <a:p>
            <a:pPr marL="171450" indent="-171450">
              <a:buFontTx/>
              <a:buChar char="-"/>
            </a:pPr>
            <a:r>
              <a:rPr lang="en-GB" dirty="0"/>
              <a:t>Damage stability review</a:t>
            </a:r>
          </a:p>
          <a:p>
            <a:pPr marL="171450" indent="-171450">
              <a:buFontTx/>
              <a:buChar char="-"/>
            </a:pPr>
            <a:r>
              <a:rPr lang="en-GB" dirty="0"/>
              <a:t>Water on deck alarms</a:t>
            </a:r>
          </a:p>
          <a:p>
            <a:pPr marL="171450" indent="-171450">
              <a:buFontTx/>
              <a:buChar char="-"/>
            </a:pPr>
            <a:r>
              <a:rPr lang="en-GB" dirty="0"/>
              <a:t>CCTV coverage</a:t>
            </a:r>
          </a:p>
          <a:p>
            <a:pPr marL="171450" indent="-171450">
              <a:buFontTx/>
              <a:buChar char="-"/>
            </a:pPr>
            <a:r>
              <a:rPr lang="en-GB" dirty="0"/>
              <a:t>Shell door Indicator lights</a:t>
            </a:r>
          </a:p>
          <a:p>
            <a:pPr marL="171450" indent="-171450">
              <a:buFontTx/>
              <a:buChar char="-"/>
            </a:pPr>
            <a:r>
              <a:rPr lang="en-GB" dirty="0"/>
              <a:t>Transverse flood barriers on vehicle decks</a:t>
            </a:r>
          </a:p>
          <a:p>
            <a:pPr marL="171450" indent="-171450">
              <a:buFontTx/>
              <a:buChar char="-"/>
            </a:pPr>
            <a:r>
              <a:rPr lang="en-GB" dirty="0"/>
              <a:t>Downflooding</a:t>
            </a:r>
            <a:r>
              <a:rPr lang="en-GB" baseline="0" dirty="0"/>
              <a:t> precautions</a:t>
            </a:r>
          </a:p>
          <a:p>
            <a:pPr marL="171450" indent="-171450">
              <a:buFontTx/>
              <a:buChar char="-"/>
            </a:pPr>
            <a:r>
              <a:rPr lang="en-GB" dirty="0"/>
              <a:t>Development of ISM Code, and amendments to SOLAS </a:t>
            </a:r>
            <a:r>
              <a:rPr lang="mr-IN" dirty="0"/>
              <a:t>–</a:t>
            </a:r>
            <a:r>
              <a:rPr lang="en-GB" dirty="0"/>
              <a:t> Ch. IX</a:t>
            </a:r>
          </a:p>
          <a:p>
            <a:pPr marL="171450" indent="-171450">
              <a:buFontTx/>
              <a:buChar char="-"/>
            </a:pPr>
            <a:endParaRPr lang="en-GB" dirty="0"/>
          </a:p>
          <a:p>
            <a:pPr marL="171450" indent="-171450">
              <a:buFontTx/>
              <a:buChar char="-"/>
            </a:pPr>
            <a:r>
              <a:rPr lang="en-GB" dirty="0"/>
              <a:t>Led to the formation of the MAIB in 1989.</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9BD6A473-4BCA-5941-8945-780607C8A874}" type="slidenum">
              <a:rPr lang="en-US" smtClean="0"/>
              <a:t>7</a:t>
            </a:fld>
            <a:endParaRPr lang="en-US" dirty="0"/>
          </a:p>
        </p:txBody>
      </p:sp>
    </p:spTree>
    <p:extLst>
      <p:ext uri="{BB962C8B-B14F-4D97-AF65-F5344CB8AC3E}">
        <p14:creationId xmlns:p14="http://schemas.microsoft.com/office/powerpoint/2010/main" val="3150957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Full Quote: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Board of Directors did not appreciate their responsibility for the safe management of their ships. They did not apply their minds to the question: What orders should be given for the safety of our ships? The directors did not have any proper comprehension of what their duties were. There appears to have been a lack of thought about the way in which the HERALD ought to have been organised for the Dover/</a:t>
            </a:r>
            <a:r>
              <a:rPr lang="en-GB" sz="1200" b="0" i="0" u="none" strike="noStrike" kern="1200" baseline="0" dirty="0" err="1">
                <a:solidFill>
                  <a:schemeClr val="tx1"/>
                </a:solidFill>
                <a:latin typeface="+mn-lt"/>
                <a:ea typeface="+mn-ea"/>
                <a:cs typeface="+mn-cs"/>
              </a:rPr>
              <a:t>Zeebrugge</a:t>
            </a:r>
            <a:r>
              <a:rPr lang="en-GB" sz="1200" b="0" i="0" u="none" strike="noStrike" kern="1200" baseline="0" dirty="0">
                <a:solidFill>
                  <a:schemeClr val="tx1"/>
                </a:solidFill>
                <a:latin typeface="+mn-lt"/>
                <a:ea typeface="+mn-ea"/>
                <a:cs typeface="+mn-cs"/>
              </a:rPr>
              <a:t> run. All concerned in management, from the members of the Board of Directors down to the junior superintendents, were guilty of fault in that all must be regarded as sharing responsibility for the failure of management. From top to bottom the body corporate was infected with the disease of sloppiness.”</a:t>
            </a:r>
          </a:p>
          <a:p>
            <a:endParaRPr lang="en-GB" sz="1200" b="0" i="0" u="none" strike="noStrike" kern="1200" baseline="0" dirty="0">
              <a:solidFill>
                <a:schemeClr val="tx1"/>
              </a:solidFill>
              <a:latin typeface="+mn-lt"/>
              <a:ea typeface="+mn-ea"/>
              <a:cs typeface="+mn-cs"/>
            </a:endParaRPr>
          </a:p>
          <a:p>
            <a:r>
              <a:rPr lang="en-GB" dirty="0"/>
              <a:t>He refers to the pre-cursor of the ISM Code </a:t>
            </a:r>
            <a:r>
              <a:rPr lang="mr-IN" dirty="0"/>
              <a:t>–</a:t>
            </a:r>
            <a:r>
              <a:rPr lang="en-GB" dirty="0"/>
              <a:t> M 1188, entitled Good Ship Management, issued by </a:t>
            </a:r>
            <a:r>
              <a:rPr lang="en-GB" dirty="0" err="1"/>
              <a:t>DfT</a:t>
            </a:r>
            <a:r>
              <a:rPr lang="en-GB" dirty="0"/>
              <a:t> in July 1986</a:t>
            </a:r>
            <a:r>
              <a:rPr lang="en-GB" baseline="0" dirty="0"/>
              <a:t> (later superseded in 1990 by MSN 1424, and then in 1998 by MGN 40)</a:t>
            </a:r>
            <a:endParaRPr lang="en-GB" dirty="0"/>
          </a:p>
          <a:p>
            <a:endParaRPr lang="en-GB" dirty="0"/>
          </a:p>
          <a:p>
            <a:r>
              <a:rPr lang="en-GB" dirty="0"/>
              <a:t>It</a:t>
            </a:r>
            <a:r>
              <a:rPr lang="en-GB" baseline="0" dirty="0"/>
              <a:t> states: </a:t>
            </a:r>
            <a:r>
              <a:rPr lang="en-GB" sz="1200" b="0" i="0" u="none" strike="noStrike" kern="1200" baseline="0" dirty="0">
                <a:solidFill>
                  <a:schemeClr val="tx1"/>
                </a:solidFill>
                <a:latin typeface="+mn-lt"/>
                <a:ea typeface="+mn-ea"/>
                <a:cs typeface="+mn-cs"/>
              </a:rPr>
              <a:t>The efficient and safe operation of ships requires the exercise of good management both at sea and ashore . . . . The overall responsibility of the shipping company requires the need for close involvement by management ashore. To this end it is recommended that every company operating ships should designate a person ashore with responsibility for monitoring the technical and safety aspects of the operation of its ships and for providing appropriate shore based back-up . . . . Stress is placed upon the importance of providing the Master with clear instructions to him and his officers. The instructions should include adequate Standing Orders. There: should be close co-operation and regular and effective communication in both directions between ship and shore.”</a:t>
            </a:r>
            <a:endParaRPr lang="en-GB" dirty="0"/>
          </a:p>
        </p:txBody>
      </p:sp>
      <p:sp>
        <p:nvSpPr>
          <p:cNvPr id="4" name="Slide Number Placeholder 3"/>
          <p:cNvSpPr>
            <a:spLocks noGrp="1"/>
          </p:cNvSpPr>
          <p:nvPr>
            <p:ph type="sldNum" sz="quarter" idx="10"/>
          </p:nvPr>
        </p:nvSpPr>
        <p:spPr/>
        <p:txBody>
          <a:bodyPr/>
          <a:lstStyle/>
          <a:p>
            <a:fld id="{40006FF3-6CB1-BE4D-81CF-C21484167A27}" type="slidenum">
              <a:rPr lang="en-US" smtClean="0"/>
              <a:t>8</a:t>
            </a:fld>
            <a:endParaRPr lang="en-US"/>
          </a:p>
        </p:txBody>
      </p:sp>
    </p:spTree>
    <p:extLst>
      <p:ext uri="{BB962C8B-B14F-4D97-AF65-F5344CB8AC3E}">
        <p14:creationId xmlns:p14="http://schemas.microsoft.com/office/powerpoint/2010/main" val="2692734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0006FF3-6CB1-BE4D-81CF-C21484167A27}" type="slidenum">
              <a:rPr lang="en-US" smtClean="0"/>
              <a:t>9</a:t>
            </a:fld>
            <a:endParaRPr lang="en-US"/>
          </a:p>
        </p:txBody>
      </p:sp>
    </p:spTree>
    <p:extLst>
      <p:ext uri="{BB962C8B-B14F-4D97-AF65-F5344CB8AC3E}">
        <p14:creationId xmlns:p14="http://schemas.microsoft.com/office/powerpoint/2010/main" val="2866057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GB" sz="2800" dirty="0"/>
              <a:t>A new Chapter IX was adopted in 1994 and accepted on 1</a:t>
            </a:r>
            <a:r>
              <a:rPr lang="en-GB" sz="2800" baseline="30000" dirty="0"/>
              <a:t>st</a:t>
            </a:r>
            <a:r>
              <a:rPr lang="en-GB" sz="2800" dirty="0"/>
              <a:t> January 1998</a:t>
            </a:r>
          </a:p>
          <a:p>
            <a:endParaRPr lang="en-GB" dirty="0"/>
          </a:p>
          <a:p>
            <a:pPr marL="228600" indent="-228600">
              <a:buFont typeface="+mj-lt"/>
              <a:buAutoNum type="arabicPeriod"/>
            </a:pPr>
            <a:r>
              <a:rPr lang="en-GB" sz="1200" b="0" i="0" u="none" strike="noStrike" kern="1200" dirty="0">
                <a:solidFill>
                  <a:schemeClr val="tx1"/>
                </a:solidFill>
                <a:effectLst/>
                <a:latin typeface="+mn-lt"/>
                <a:ea typeface="+mn-ea"/>
                <a:cs typeface="+mn-cs"/>
              </a:rPr>
              <a:t>This chapter applies to ships, regardless of the date of construction, as follows:</a:t>
            </a:r>
          </a:p>
          <a:p>
            <a:pPr marL="685800" lvl="1" indent="-228600">
              <a:buFont typeface="+mj-lt"/>
              <a:buAutoNum type="arabicPeriod"/>
            </a:pPr>
            <a:r>
              <a:rPr lang="en-GB" sz="1200" kern="1200" dirty="0">
                <a:solidFill>
                  <a:schemeClr val="tx1"/>
                </a:solidFill>
                <a:effectLst/>
                <a:latin typeface="+mn-lt"/>
                <a:ea typeface="+mn-ea"/>
                <a:cs typeface="+mn-cs"/>
              </a:rPr>
              <a:t>passenger ships including passenger high-speed craft, not later than 1 July 1998;</a:t>
            </a:r>
          </a:p>
          <a:p>
            <a:pPr marL="685800" lvl="1" indent="-228600">
              <a:buFont typeface="+mj-lt"/>
              <a:buAutoNum type="arabicPeriod"/>
            </a:pPr>
            <a:r>
              <a:rPr lang="en-GB" sz="1200" kern="1200" dirty="0">
                <a:solidFill>
                  <a:schemeClr val="tx1"/>
                </a:solidFill>
                <a:effectLst/>
                <a:latin typeface="+mn-lt"/>
                <a:ea typeface="+mn-ea"/>
                <a:cs typeface="+mn-cs"/>
              </a:rPr>
              <a:t>oil tankers, chemical tankers, gas carriers, bulk carriers and cargo high-speed craft of 500 gross tonnage and upwards, not later than 1 July 1998; and</a:t>
            </a:r>
          </a:p>
          <a:p>
            <a:pPr marL="685800" lvl="1" indent="-228600">
              <a:buFont typeface="+mj-lt"/>
              <a:buAutoNum type="arabicPeriod"/>
            </a:pPr>
            <a:r>
              <a:rPr lang="en-GB" sz="1200" kern="1200" dirty="0">
                <a:solidFill>
                  <a:schemeClr val="tx1"/>
                </a:solidFill>
                <a:effectLst/>
                <a:latin typeface="+mn-lt"/>
                <a:ea typeface="+mn-ea"/>
                <a:cs typeface="+mn-cs"/>
              </a:rPr>
              <a:t>other cargo ships and mobile offshore drilling units of 500 gross tonnage and upwards, not later than 1 July 2002.*</a:t>
            </a:r>
          </a:p>
          <a:p>
            <a:pPr marL="228600" indent="-228600">
              <a:buFont typeface="+mj-lt"/>
              <a:buAutoNum type="arabicPeriod"/>
            </a:pPr>
            <a:r>
              <a:rPr lang="en-GB" sz="1200" b="0" i="0" u="none" strike="noStrike" kern="1200" dirty="0">
                <a:solidFill>
                  <a:schemeClr val="tx1"/>
                </a:solidFill>
                <a:effectLst/>
                <a:latin typeface="+mn-lt"/>
                <a:ea typeface="+mn-ea"/>
                <a:cs typeface="+mn-cs"/>
              </a:rPr>
              <a:t>This chapter does not apply to government-operated ships used for non-commercial purposes.</a:t>
            </a:r>
          </a:p>
          <a:p>
            <a:pPr marL="228600" indent="-228600">
              <a:buFont typeface="+mj-lt"/>
              <a:buAutoNum type="arabicPeriod"/>
            </a:pPr>
            <a:endParaRPr lang="en-GB" dirty="0"/>
          </a:p>
          <a:p>
            <a:pPr marL="0" indent="0">
              <a:buFont typeface="+mj-lt"/>
              <a:buNone/>
            </a:pPr>
            <a:r>
              <a:rPr lang="en-GB" b="1" dirty="0"/>
              <a:t>N.B.</a:t>
            </a:r>
            <a:r>
              <a:rPr lang="en-GB" b="1" baseline="0" dirty="0"/>
              <a:t>  Again, it only applies to ships on International Voyages.  Hence, domestic ships not covered.</a:t>
            </a:r>
            <a:endParaRPr lang="en-GB" b="1" dirty="0"/>
          </a:p>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40006FF3-6CB1-BE4D-81CF-C21484167A27}" type="slidenum">
              <a:rPr lang="en-US" smtClean="0"/>
              <a:t>10</a:t>
            </a:fld>
            <a:endParaRPr lang="en-US"/>
          </a:p>
        </p:txBody>
      </p:sp>
    </p:spTree>
    <p:extLst>
      <p:ext uri="{BB962C8B-B14F-4D97-AF65-F5344CB8AC3E}">
        <p14:creationId xmlns:p14="http://schemas.microsoft.com/office/powerpoint/2010/main" val="120804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GB" dirty="0"/>
              <a:t>In collision with the dredger </a:t>
            </a:r>
            <a:r>
              <a:rPr lang="en-GB" dirty="0" err="1"/>
              <a:t>Bowbelle</a:t>
            </a:r>
            <a:r>
              <a:rPr lang="en-GB" dirty="0"/>
              <a:t> in the vicinity of Southwark Bridge on the Thames.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Marchioness			Thames 1989		51 people drowned 		Visibility, local</a:t>
            </a:r>
            <a:r>
              <a:rPr lang="en-US" baseline="0" dirty="0"/>
              <a:t> regulations, training &amp; general safety</a:t>
            </a:r>
          </a:p>
          <a:p>
            <a:endParaRPr lang="en-GB" dirty="0"/>
          </a:p>
          <a:p>
            <a:r>
              <a:rPr lang="en-GB" dirty="0"/>
              <a:t>MAIB Report:</a:t>
            </a:r>
          </a:p>
          <a:p>
            <a:pPr marL="171450" indent="-171450">
              <a:buFont typeface="Lucida Grande"/>
              <a:buChar char="-"/>
            </a:pPr>
            <a:r>
              <a:rPr lang="en-GB" dirty="0"/>
              <a:t>Review</a:t>
            </a:r>
            <a:r>
              <a:rPr lang="en-GB" baseline="0" dirty="0"/>
              <a:t> of the BML system</a:t>
            </a:r>
          </a:p>
          <a:p>
            <a:pPr marL="171450" indent="-171450">
              <a:buFont typeface="Lucida Grande"/>
              <a:buChar char="-"/>
            </a:pPr>
            <a:r>
              <a:rPr lang="en-GB" baseline="0" dirty="0"/>
              <a:t>Recommendations for passenger carrying qualifications</a:t>
            </a:r>
          </a:p>
          <a:p>
            <a:pPr marL="171450" indent="-171450">
              <a:buFont typeface="Lucida Grande"/>
              <a:buChar char="-"/>
            </a:pPr>
            <a:r>
              <a:rPr lang="en-GB" dirty="0"/>
              <a:t>Recommended a tiered system of qualification for BML depending upon operating</a:t>
            </a:r>
            <a:r>
              <a:rPr lang="en-GB" baseline="0" dirty="0"/>
              <a:t> area</a:t>
            </a:r>
          </a:p>
          <a:p>
            <a:pPr marL="171450" indent="-171450">
              <a:buFont typeface="Lucida Grande"/>
              <a:buChar char="-"/>
            </a:pPr>
            <a:r>
              <a:rPr lang="en-GB" baseline="0" dirty="0"/>
              <a:t>Regulation of working hours</a:t>
            </a:r>
          </a:p>
          <a:p>
            <a:pPr marL="171450" indent="-171450">
              <a:buFont typeface="Lucida Grande"/>
              <a:buChar char="-"/>
            </a:pPr>
            <a:r>
              <a:rPr lang="en-GB" baseline="0" dirty="0"/>
              <a:t>Marking of sterns of passenger vessels (PLA Reg. 9) and lighting of bows (PLA Reg. 29)</a:t>
            </a:r>
          </a:p>
          <a:p>
            <a:pPr marL="171450" indent="-171450">
              <a:buFont typeface="Lucida Grande"/>
              <a:buChar char="-"/>
            </a:pPr>
            <a:r>
              <a:rPr lang="en-GB" baseline="0" dirty="0"/>
              <a:t>Led to the signalling system in use through the bridges over the Thames</a:t>
            </a:r>
          </a:p>
          <a:p>
            <a:pPr marL="171450" indent="-171450">
              <a:buFont typeface="Lucida Grande"/>
              <a:buChar char="-"/>
            </a:pPr>
            <a:r>
              <a:rPr lang="en-GB" dirty="0"/>
              <a:t>Laid the foundations for the incorporation of a DPA into the ISM &amp; DSM Codes (initially recommended in M1188 published July 1986</a:t>
            </a:r>
            <a:r>
              <a:rPr lang="en-GB" baseline="0" dirty="0"/>
              <a:t> – before </a:t>
            </a:r>
            <a:r>
              <a:rPr lang="en-GB" baseline="0" dirty="0" err="1"/>
              <a:t>HoFE</a:t>
            </a:r>
            <a:r>
              <a:rPr lang="en-GB" baseline="0" dirty="0"/>
              <a:t> &amp; Marchioness!!)</a:t>
            </a:r>
            <a:endParaRPr lang="en-GB" dirty="0"/>
          </a:p>
        </p:txBody>
      </p:sp>
      <p:sp>
        <p:nvSpPr>
          <p:cNvPr id="4" name="Slide Number Placeholder 3"/>
          <p:cNvSpPr>
            <a:spLocks noGrp="1"/>
          </p:cNvSpPr>
          <p:nvPr>
            <p:ph type="sldNum" sz="quarter" idx="10"/>
          </p:nvPr>
        </p:nvSpPr>
        <p:spPr/>
        <p:txBody>
          <a:bodyPr/>
          <a:lstStyle/>
          <a:p>
            <a:fld id="{9BD6A473-4BCA-5941-8945-780607C8A874}" type="slidenum">
              <a:rPr lang="en-US" smtClean="0"/>
              <a:t>13</a:t>
            </a:fld>
            <a:endParaRPr lang="en-US" dirty="0"/>
          </a:p>
        </p:txBody>
      </p:sp>
    </p:spTree>
    <p:extLst>
      <p:ext uri="{BB962C8B-B14F-4D97-AF65-F5344CB8AC3E}">
        <p14:creationId xmlns:p14="http://schemas.microsoft.com/office/powerpoint/2010/main" val="420020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199"/>
            <a:ext cx="6400800" cy="241002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072450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5730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89469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7503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7503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11743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4"/>
            <a:ext cx="4040188" cy="41322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41322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43852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99696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843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846734"/>
            <a:ext cx="5111750" cy="54603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57200" y="1435100"/>
            <a:ext cx="3008313" cy="4871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073697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792288" y="5367337"/>
            <a:ext cx="5486400" cy="9288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31231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64278"/>
            <a:ext cx="8229600" cy="11430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57200" y="1849222"/>
            <a:ext cx="8229600" cy="450210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9" name="Picture 8" descr="SeaRegs Training Logo.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13768" y="100608"/>
            <a:ext cx="1438656" cy="667512"/>
          </a:xfrm>
          <a:prstGeom prst="rect">
            <a:avLst/>
          </a:prstGeom>
        </p:spPr>
      </p:pic>
      <p:sp>
        <p:nvSpPr>
          <p:cNvPr id="11" name="TextBox 10"/>
          <p:cNvSpPr txBox="1"/>
          <p:nvPr/>
        </p:nvSpPr>
        <p:spPr>
          <a:xfrm>
            <a:off x="337795" y="6351332"/>
            <a:ext cx="2842215" cy="584776"/>
          </a:xfrm>
          <a:prstGeom prst="rect">
            <a:avLst/>
          </a:prstGeom>
          <a:noFill/>
        </p:spPr>
        <p:txBody>
          <a:bodyPr wrap="non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i="1" dirty="0">
                <a:solidFill>
                  <a:srgbClr val="1297E1"/>
                </a:solidFill>
                <a:latin typeface="FS Albert Pro"/>
                <a:cs typeface="FS Albert Pro"/>
              </a:rPr>
              <a:t>Sound advice – </a:t>
            </a:r>
            <a:r>
              <a:rPr lang="en-US" sz="1600" b="1" i="1" dirty="0">
                <a:solidFill>
                  <a:srgbClr val="2B2044"/>
                </a:solidFill>
                <a:latin typeface="FS Albert Pro"/>
                <a:cs typeface="FS Albert Pro"/>
              </a:rPr>
              <a:t>Solid training</a:t>
            </a:r>
          </a:p>
          <a:p>
            <a:endParaRPr lang="en-US" sz="1600" b="1" i="1" dirty="0">
              <a:solidFill>
                <a:srgbClr val="2B2044"/>
              </a:solidFill>
              <a:latin typeface="FS Albert Pro"/>
              <a:cs typeface="FS Albert Pro"/>
            </a:endParaRPr>
          </a:p>
        </p:txBody>
      </p:sp>
    </p:spTree>
    <p:extLst>
      <p:ext uri="{BB962C8B-B14F-4D97-AF65-F5344CB8AC3E}">
        <p14:creationId xmlns:p14="http://schemas.microsoft.com/office/powerpoint/2010/main" val="3838855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p:txStyles>
    <p:titleStyle>
      <a:lvl1pPr algn="ctr" defTabSz="457200" rtl="0" eaLnBrk="1" latinLnBrk="0" hangingPunct="1">
        <a:spcBef>
          <a:spcPct val="0"/>
        </a:spcBef>
        <a:buNone/>
        <a:defRPr sz="4400" b="1" i="0" kern="1200">
          <a:solidFill>
            <a:schemeClr val="tx1"/>
          </a:solidFill>
          <a:latin typeface="FS Albert Pro"/>
          <a:ea typeface="+mj-ea"/>
          <a:cs typeface="FS Albert Pro"/>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BC0882-8032-374C-9D0F-499D859B9A0B}"/>
              </a:ext>
            </a:extLst>
          </p:cNvPr>
          <p:cNvSpPr txBox="1"/>
          <p:nvPr/>
        </p:nvSpPr>
        <p:spPr>
          <a:xfrm>
            <a:off x="1485903" y="3382243"/>
            <a:ext cx="184731" cy="369332"/>
          </a:xfrm>
          <a:prstGeom prst="rect">
            <a:avLst/>
          </a:prstGeom>
          <a:noFill/>
        </p:spPr>
        <p:txBody>
          <a:bodyPr wrap="none" rtlCol="0">
            <a:spAutoFit/>
          </a:bodyPr>
          <a:lstStyle/>
          <a:p>
            <a:endParaRPr lang="en-US" dirty="0"/>
          </a:p>
        </p:txBody>
      </p:sp>
      <p:pic>
        <p:nvPicPr>
          <p:cNvPr id="10" name="Picture 9" descr="C:\Users\kforster\Desktop\WA\WA Logos and Business cards\Workboat Logo.png">
            <a:extLst>
              <a:ext uri="{FF2B5EF4-FFF2-40B4-BE49-F238E27FC236}">
                <a16:creationId xmlns:a16="http://schemas.microsoft.com/office/drawing/2014/main" id="{DAE38AE0-BFDA-7945-887F-2F8204417F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1">
            <a:extLst>
              <a:ext uri="{FF2B5EF4-FFF2-40B4-BE49-F238E27FC236}">
                <a16:creationId xmlns:a16="http://schemas.microsoft.com/office/drawing/2014/main" id="{A28F7F90-3C07-6F4C-9569-A7069EB1E29E}"/>
              </a:ext>
            </a:extLst>
          </p:cNvPr>
          <p:cNvSpPr>
            <a:spLocks noGrp="1"/>
          </p:cNvSpPr>
          <p:nvPr>
            <p:ph idx="1"/>
          </p:nvPr>
        </p:nvSpPr>
        <p:spPr>
          <a:xfrm>
            <a:off x="457200" y="1177945"/>
            <a:ext cx="8229600" cy="4502109"/>
          </a:xfrm>
        </p:spPr>
        <p:txBody>
          <a:bodyPr/>
          <a:lstStyle/>
          <a:p>
            <a:pPr marL="0" indent="0" algn="ctr">
              <a:buNone/>
            </a:pPr>
            <a:r>
              <a:rPr lang="en-US" sz="3600" b="1" dirty="0"/>
              <a:t>Safety Management Systems </a:t>
            </a:r>
          </a:p>
          <a:p>
            <a:pPr marL="0" indent="0" algn="ctr">
              <a:buNone/>
            </a:pPr>
            <a:r>
              <a:rPr lang="en-US" sz="3600" b="1" dirty="0"/>
              <a:t>Past, present and future</a:t>
            </a:r>
            <a:br>
              <a:rPr lang="en-US" sz="3600" b="1" dirty="0"/>
            </a:br>
            <a:endParaRPr lang="en-US" sz="3600" b="1" dirty="0"/>
          </a:p>
          <a:p>
            <a:pPr marL="0" indent="0" algn="ctr">
              <a:buNone/>
            </a:pPr>
            <a:r>
              <a:rPr lang="en-US" sz="3600" b="1" dirty="0"/>
              <a:t>Simon Jinks</a:t>
            </a:r>
          </a:p>
          <a:p>
            <a:pPr algn="ctr"/>
            <a:endParaRPr lang="en-US" sz="3600" b="1" dirty="0"/>
          </a:p>
          <a:p>
            <a:pPr marL="0" indent="0" algn="ctr">
              <a:buNone/>
            </a:pPr>
            <a:r>
              <a:rPr lang="en-GB" sz="2800" i="0" u="none" strike="noStrike" dirty="0">
                <a:effectLst/>
              </a:rPr>
              <a:t>Safe Maritime Operations in Aquaculture Conference  </a:t>
            </a:r>
            <a:r>
              <a:rPr lang="en-GB" sz="2800" dirty="0"/>
              <a:t>Inverness 12-13 October 22</a:t>
            </a:r>
            <a:endParaRPr lang="en-GB" sz="2800" i="0" u="none" strike="noStrike" dirty="0">
              <a:effectLst/>
            </a:endParaRPr>
          </a:p>
          <a:p>
            <a:pPr algn="ctr"/>
            <a:endParaRPr lang="en-US" dirty="0"/>
          </a:p>
          <a:p>
            <a:endParaRPr lang="en-US" dirty="0"/>
          </a:p>
        </p:txBody>
      </p:sp>
    </p:spTree>
    <p:extLst>
      <p:ext uri="{BB962C8B-B14F-4D97-AF65-F5344CB8AC3E}">
        <p14:creationId xmlns:p14="http://schemas.microsoft.com/office/powerpoint/2010/main" val="147497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429196" y="1056517"/>
            <a:ext cx="8229600" cy="911837"/>
          </a:xfrm>
          <a:prstGeom prst="rect">
            <a:avLst/>
          </a:prstGeom>
        </p:spPr>
        <p:txBody>
          <a:bodyPr vert="horz" wrap="square" lIns="0" tIns="232410" rIns="0" bIns="0" rtlCol="0" anchor="ctr">
            <a:spAutoFit/>
          </a:bodyPr>
          <a:lstStyle/>
          <a:p>
            <a:pPr>
              <a:spcBef>
                <a:spcPts val="1830"/>
              </a:spcBef>
            </a:pPr>
            <a:r>
              <a:rPr lang="en-GB" dirty="0"/>
              <a:t> Chapters</a:t>
            </a:r>
            <a:endParaRPr dirty="0"/>
          </a:p>
        </p:txBody>
      </p:sp>
      <p:sp>
        <p:nvSpPr>
          <p:cNvPr id="2" name="Content Placeholder 1"/>
          <p:cNvSpPr>
            <a:spLocks noGrp="1"/>
          </p:cNvSpPr>
          <p:nvPr>
            <p:ph sz="half" idx="1"/>
          </p:nvPr>
        </p:nvSpPr>
        <p:spPr>
          <a:xfrm>
            <a:off x="457200" y="2329504"/>
            <a:ext cx="4038600" cy="3394472"/>
          </a:xfrm>
        </p:spPr>
        <p:txBody>
          <a:bodyPr>
            <a:normAutofit fontScale="92500" lnSpcReduction="10000"/>
          </a:bodyPr>
          <a:lstStyle/>
          <a:p>
            <a:pPr marL="571472" indent="-571472">
              <a:buFont typeface="+mj-lt"/>
              <a:buAutoNum type="romanUcPeriod"/>
            </a:pPr>
            <a:r>
              <a:rPr lang="en-US" dirty="0"/>
              <a:t>General provisions</a:t>
            </a:r>
          </a:p>
          <a:p>
            <a:pPr marL="571472" indent="-571472">
              <a:buFont typeface="+mj-lt"/>
              <a:buAutoNum type="romanUcPeriod"/>
            </a:pPr>
            <a:r>
              <a:rPr lang="en-US" dirty="0"/>
              <a:t>Construction/stability</a:t>
            </a:r>
            <a:br>
              <a:rPr lang="en-US" dirty="0"/>
            </a:br>
            <a:r>
              <a:rPr lang="en-US" dirty="0"/>
              <a:t>Fire protection</a:t>
            </a:r>
          </a:p>
          <a:p>
            <a:pPr marL="571472" indent="-571472">
              <a:buFont typeface="+mj-lt"/>
              <a:buAutoNum type="romanUcPeriod"/>
            </a:pPr>
            <a:r>
              <a:rPr lang="en-US" dirty="0"/>
              <a:t>Life Saving Appliances</a:t>
            </a:r>
          </a:p>
          <a:p>
            <a:pPr marL="571472" indent="-571472">
              <a:buFont typeface="+mj-lt"/>
              <a:buAutoNum type="romanUcPeriod"/>
            </a:pPr>
            <a:r>
              <a:rPr lang="en-US" dirty="0"/>
              <a:t>Radio communications</a:t>
            </a:r>
          </a:p>
          <a:p>
            <a:pPr marL="571472" indent="-571472">
              <a:buFont typeface="+mj-lt"/>
              <a:buAutoNum type="romanUcPeriod"/>
            </a:pPr>
            <a:r>
              <a:rPr lang="en-US" dirty="0"/>
              <a:t>Safety of Navigation</a:t>
            </a:r>
          </a:p>
          <a:p>
            <a:pPr marL="571472" indent="-571472">
              <a:buFont typeface="+mj-lt"/>
              <a:buAutoNum type="romanUcPeriod"/>
            </a:pPr>
            <a:r>
              <a:rPr lang="en-US" dirty="0"/>
              <a:t>Carriage of cargoes</a:t>
            </a:r>
          </a:p>
          <a:p>
            <a:pPr marL="514325" indent="-514325">
              <a:buFont typeface="+mj-lt"/>
              <a:buAutoNum type="romanUcPeriod"/>
            </a:pPr>
            <a:endParaRPr lang="en-US" dirty="0"/>
          </a:p>
          <a:p>
            <a:pPr marL="514325" indent="-514325">
              <a:buFont typeface="+mj-lt"/>
              <a:buAutoNum type="romanUcPeriod"/>
            </a:pPr>
            <a:endParaRPr lang="en-US" dirty="0"/>
          </a:p>
        </p:txBody>
      </p:sp>
      <p:sp>
        <p:nvSpPr>
          <p:cNvPr id="3" name="Content Placeholder 2"/>
          <p:cNvSpPr>
            <a:spLocks noGrp="1"/>
          </p:cNvSpPr>
          <p:nvPr>
            <p:ph sz="half" idx="2"/>
          </p:nvPr>
        </p:nvSpPr>
        <p:spPr>
          <a:xfrm>
            <a:off x="4648200" y="2335426"/>
            <a:ext cx="4342098" cy="3394472"/>
          </a:xfrm>
        </p:spPr>
        <p:txBody>
          <a:bodyPr>
            <a:normAutofit fontScale="92500" lnSpcReduction="10000"/>
          </a:bodyPr>
          <a:lstStyle/>
          <a:p>
            <a:pPr marL="571472" indent="-571472">
              <a:buFont typeface="+mj-lt"/>
              <a:buAutoNum type="romanUcPeriod" startAt="7"/>
            </a:pPr>
            <a:r>
              <a:rPr lang="en-US" dirty="0"/>
              <a:t>Carriage of DG</a:t>
            </a:r>
          </a:p>
          <a:p>
            <a:pPr marL="571472" indent="-571472">
              <a:buFont typeface="+mj-lt"/>
              <a:buAutoNum type="romanUcPeriod" startAt="7"/>
            </a:pPr>
            <a:r>
              <a:rPr lang="en-US" dirty="0"/>
              <a:t>Nuclear ships</a:t>
            </a:r>
          </a:p>
          <a:p>
            <a:pPr marL="571472" indent="-571472">
              <a:buFont typeface="+mj-lt"/>
              <a:buAutoNum type="romanUcPeriod" startAt="7"/>
            </a:pPr>
            <a:r>
              <a:rPr lang="en-US" dirty="0">
                <a:solidFill>
                  <a:srgbClr val="FF0000"/>
                </a:solidFill>
              </a:rPr>
              <a:t>Management of safe operation of ships (ISM)</a:t>
            </a:r>
          </a:p>
          <a:p>
            <a:pPr marL="571472" indent="-571472">
              <a:buFont typeface="+mj-lt"/>
              <a:buAutoNum type="romanUcPeriod" startAt="7"/>
            </a:pPr>
            <a:r>
              <a:rPr lang="en-US" dirty="0"/>
              <a:t>High Speed Craft</a:t>
            </a:r>
          </a:p>
          <a:p>
            <a:pPr marL="571472" indent="-571472">
              <a:buFont typeface="+mj-lt"/>
              <a:buAutoNum type="romanUcPeriod" startAt="7"/>
            </a:pPr>
            <a:r>
              <a:rPr lang="en-US" dirty="0"/>
              <a:t>Enhancements to safety and security (ISPS)</a:t>
            </a:r>
          </a:p>
          <a:p>
            <a:pPr marL="571472" indent="-571472">
              <a:buFont typeface="+mj-lt"/>
              <a:buAutoNum type="romanUcPeriod" startAt="7"/>
            </a:pPr>
            <a:r>
              <a:rPr lang="en-US" dirty="0"/>
              <a:t>Safety for bulk carriers</a:t>
            </a:r>
          </a:p>
        </p:txBody>
      </p:sp>
      <p:pic>
        <p:nvPicPr>
          <p:cNvPr id="4" name="Picture 3" descr="Screen Shot 2018-08-05 at 17.49.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82" y="1303755"/>
            <a:ext cx="3088105" cy="772026"/>
          </a:xfrm>
          <a:prstGeom prst="rect">
            <a:avLst/>
          </a:prstGeom>
        </p:spPr>
      </p:pic>
      <p:pic>
        <p:nvPicPr>
          <p:cNvPr id="6" name="Picture 5" descr="C:\Users\kforster\Desktop\WA\WA Logos and Business cards\Workboat Logo.png">
            <a:extLst>
              <a:ext uri="{FF2B5EF4-FFF2-40B4-BE49-F238E27FC236}">
                <a16:creationId xmlns:a16="http://schemas.microsoft.com/office/drawing/2014/main" id="{7397E0C4-350D-2D49-95C0-EB4FE8B0B6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844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solidFill>
                  <a:srgbClr val="000000"/>
                </a:solidFill>
                <a:latin typeface="Calibri" charset="0"/>
              </a:rPr>
              <a:t>ISM</a:t>
            </a:r>
          </a:p>
        </p:txBody>
      </p:sp>
      <p:sp>
        <p:nvSpPr>
          <p:cNvPr id="33794" name="Content Placeholder 4"/>
          <p:cNvSpPr>
            <a:spLocks noGrp="1"/>
          </p:cNvSpPr>
          <p:nvPr>
            <p:ph idx="1"/>
          </p:nvPr>
        </p:nvSpPr>
        <p:spPr>
          <a:xfrm>
            <a:off x="279404" y="2057401"/>
            <a:ext cx="8702675" cy="3394472"/>
          </a:xfrm>
        </p:spPr>
        <p:txBody>
          <a:bodyPr>
            <a:normAutofit fontScale="77500" lnSpcReduction="20000"/>
          </a:bodyPr>
          <a:lstStyle/>
          <a:p>
            <a:pPr marL="0" indent="0">
              <a:buNone/>
            </a:pPr>
            <a:r>
              <a:rPr lang="en-US" dirty="0">
                <a:latin typeface="Calibri" charset="0"/>
              </a:rPr>
              <a:t>SOLAS IX mandated</a:t>
            </a:r>
          </a:p>
          <a:p>
            <a:r>
              <a:rPr lang="en-US" dirty="0">
                <a:latin typeface="Calibri" charset="0"/>
              </a:rPr>
              <a:t>The International Management Code for the Safe Operation of Ships and for Pollution Prevention </a:t>
            </a:r>
          </a:p>
          <a:p>
            <a:pPr marL="0" indent="0">
              <a:buNone/>
            </a:pPr>
            <a:endParaRPr lang="en-US" dirty="0">
              <a:latin typeface="Calibri" charset="0"/>
            </a:endParaRPr>
          </a:p>
          <a:p>
            <a:pPr marL="0" indent="0">
              <a:buNone/>
            </a:pPr>
            <a:r>
              <a:rPr lang="en-US" dirty="0">
                <a:latin typeface="Calibri" charset="0"/>
              </a:rPr>
              <a:t>Applies to</a:t>
            </a:r>
          </a:p>
          <a:p>
            <a:r>
              <a:rPr lang="en-US" dirty="0">
                <a:latin typeface="Calibri" charset="0"/>
              </a:rPr>
              <a:t>Passenger ships</a:t>
            </a:r>
          </a:p>
          <a:p>
            <a:r>
              <a:rPr lang="en-US" dirty="0">
                <a:latin typeface="Calibri" charset="0"/>
              </a:rPr>
              <a:t>High speed passenger ships</a:t>
            </a:r>
          </a:p>
          <a:p>
            <a:r>
              <a:rPr lang="en-US" dirty="0">
                <a:latin typeface="Calibri" charset="0"/>
              </a:rPr>
              <a:t>Cargo ships &amp; tankers ≥ 500 </a:t>
            </a:r>
            <a:r>
              <a:rPr lang="en-US" dirty="0" err="1">
                <a:latin typeface="Calibri" charset="0"/>
              </a:rPr>
              <a:t>gt</a:t>
            </a:r>
            <a:endParaRPr lang="en-US" dirty="0">
              <a:latin typeface="Calibri" charset="0"/>
            </a:endParaRPr>
          </a:p>
          <a:p>
            <a:pPr marL="0" indent="0">
              <a:buNone/>
            </a:pPr>
            <a:r>
              <a:rPr lang="en-US" dirty="0">
                <a:latin typeface="Calibri" charset="0"/>
              </a:rPr>
              <a:t>On </a:t>
            </a:r>
            <a:r>
              <a:rPr lang="en-US" i="1" dirty="0">
                <a:latin typeface="Calibri" charset="0"/>
              </a:rPr>
              <a:t>international </a:t>
            </a:r>
            <a:r>
              <a:rPr lang="en-US" dirty="0">
                <a:latin typeface="Calibri" charset="0"/>
              </a:rPr>
              <a:t>voyages</a:t>
            </a:r>
          </a:p>
        </p:txBody>
      </p:sp>
      <p:pic>
        <p:nvPicPr>
          <p:cNvPr id="2" name="Picture 1"/>
          <p:cNvPicPr>
            <a:picLocks noChangeAspect="1"/>
          </p:cNvPicPr>
          <p:nvPr/>
        </p:nvPicPr>
        <p:blipFill>
          <a:blip r:embed="rId2"/>
          <a:stretch>
            <a:fillRect/>
          </a:stretch>
        </p:blipFill>
        <p:spPr>
          <a:xfrm>
            <a:off x="7252368" y="3341209"/>
            <a:ext cx="1891632" cy="2659542"/>
          </a:xfrm>
          <a:prstGeom prst="rect">
            <a:avLst/>
          </a:prstGeom>
        </p:spPr>
      </p:pic>
      <p:pic>
        <p:nvPicPr>
          <p:cNvPr id="5" name="Picture 4" descr="C:\Users\kforster\Desktop\WA\WA Logos and Business cards\Workboat Logo.png">
            <a:extLst>
              <a:ext uri="{FF2B5EF4-FFF2-40B4-BE49-F238E27FC236}">
                <a16:creationId xmlns:a16="http://schemas.microsoft.com/office/drawing/2014/main" id="{75605776-037D-4345-AC5C-B8A6D0E2F8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17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However</a:t>
            </a:r>
            <a:r>
              <a:rPr lang="mr-IN" dirty="0"/>
              <a:t>…</a:t>
            </a:r>
            <a:endParaRPr lang="en-US" dirty="0"/>
          </a:p>
        </p:txBody>
      </p:sp>
      <p:sp>
        <p:nvSpPr>
          <p:cNvPr id="6" name="Content Placeholder 5"/>
          <p:cNvSpPr>
            <a:spLocks noGrp="1"/>
          </p:cNvSpPr>
          <p:nvPr>
            <p:ph idx="1"/>
          </p:nvPr>
        </p:nvSpPr>
        <p:spPr/>
        <p:txBody>
          <a:bodyPr>
            <a:normAutofit/>
          </a:bodyPr>
          <a:lstStyle/>
          <a:p>
            <a:pPr marL="0" indent="0">
              <a:buNone/>
            </a:pPr>
            <a:r>
              <a:rPr lang="en-US" sz="2800" dirty="0"/>
              <a:t>SOLAS IX applies to ships on </a:t>
            </a:r>
            <a:r>
              <a:rPr lang="en-US" sz="2800" i="1" dirty="0"/>
              <a:t>international </a:t>
            </a:r>
            <a:r>
              <a:rPr lang="en-US" sz="2800" dirty="0"/>
              <a:t>voyages</a:t>
            </a:r>
            <a:r>
              <a:rPr lang="mr-IN" sz="2800" dirty="0"/>
              <a:t>…</a:t>
            </a:r>
            <a:endParaRPr lang="en-GB" sz="2800" dirty="0"/>
          </a:p>
          <a:p>
            <a:pPr marL="0" indent="0">
              <a:buNone/>
            </a:pPr>
            <a:endParaRPr lang="en-GB" sz="2800" dirty="0"/>
          </a:p>
          <a:p>
            <a:pPr marL="0" indent="0">
              <a:buNone/>
            </a:pPr>
            <a:r>
              <a:rPr lang="mr-IN" sz="2800" dirty="0"/>
              <a:t>…</a:t>
            </a:r>
            <a:r>
              <a:rPr lang="en-GB" sz="2800" dirty="0"/>
              <a:t>so…, did not apply to vessels on </a:t>
            </a:r>
            <a:r>
              <a:rPr lang="en-GB" sz="2800" i="1" dirty="0"/>
              <a:t>domestic </a:t>
            </a:r>
            <a:r>
              <a:rPr lang="en-GB" sz="2800" dirty="0"/>
              <a:t>voyages.</a:t>
            </a:r>
          </a:p>
        </p:txBody>
      </p:sp>
      <p:pic>
        <p:nvPicPr>
          <p:cNvPr id="7" name="Picture 6" descr="P4190469.JPG"/>
          <p:cNvPicPr>
            <a:picLocks noChangeAspect="1"/>
          </p:cNvPicPr>
          <p:nvPr/>
        </p:nvPicPr>
        <p:blipFill rotWithShape="1">
          <a:blip r:embed="rId2">
            <a:extLst>
              <a:ext uri="{28A0092B-C50C-407E-A947-70E740481C1C}">
                <a14:useLocalDpi xmlns:a14="http://schemas.microsoft.com/office/drawing/2010/main" val="0"/>
              </a:ext>
            </a:extLst>
          </a:blip>
          <a:srcRect t="11916" r="7639" b="9381"/>
          <a:stretch/>
        </p:blipFill>
        <p:spPr>
          <a:xfrm>
            <a:off x="278779" y="3489280"/>
            <a:ext cx="4388127" cy="2804441"/>
          </a:xfrm>
          <a:prstGeom prst="rect">
            <a:avLst/>
          </a:prstGeom>
        </p:spPr>
      </p:pic>
      <p:pic>
        <p:nvPicPr>
          <p:cNvPr id="8" name="Picture 7">
            <a:extLst>
              <a:ext uri="{FF2B5EF4-FFF2-40B4-BE49-F238E27FC236}">
                <a16:creationId xmlns:a16="http://schemas.microsoft.com/office/drawing/2014/main" id="{27BA2BFE-CB9E-524D-B5F4-0C3C628DB484}"/>
              </a:ext>
            </a:extLst>
          </p:cNvPr>
          <p:cNvPicPr>
            <a:picLocks noChangeAspect="1"/>
          </p:cNvPicPr>
          <p:nvPr/>
        </p:nvPicPr>
        <p:blipFill>
          <a:blip r:embed="rId3"/>
          <a:stretch>
            <a:fillRect/>
          </a:stretch>
        </p:blipFill>
        <p:spPr>
          <a:xfrm>
            <a:off x="4957182" y="3489280"/>
            <a:ext cx="3729618" cy="2804442"/>
          </a:xfrm>
          <a:prstGeom prst="rect">
            <a:avLst/>
          </a:prstGeom>
        </p:spPr>
      </p:pic>
      <p:pic>
        <p:nvPicPr>
          <p:cNvPr id="9" name="Picture 8" descr="C:\Users\kforster\Desktop\WA\WA Logos and Business cards\Workboat Logo.png">
            <a:extLst>
              <a:ext uri="{FF2B5EF4-FFF2-40B4-BE49-F238E27FC236}">
                <a16:creationId xmlns:a16="http://schemas.microsoft.com/office/drawing/2014/main" id="{5A3FA64A-7FCD-594E-B2B7-C8350C2C57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58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57729"/>
            <a:ext cx="8229600" cy="1143000"/>
          </a:xfrm>
        </p:spPr>
        <p:txBody>
          <a:bodyPr/>
          <a:lstStyle/>
          <a:p>
            <a:pPr algn="l"/>
            <a:r>
              <a:rPr lang="en-US" dirty="0"/>
              <a:t>And then</a:t>
            </a:r>
            <a:r>
              <a:rPr lang="mr-IN" dirty="0"/>
              <a:t>…</a:t>
            </a:r>
            <a:endParaRPr lang="en-US" dirty="0"/>
          </a:p>
        </p:txBody>
      </p:sp>
      <p:sp>
        <p:nvSpPr>
          <p:cNvPr id="6" name="TextBox 5"/>
          <p:cNvSpPr txBox="1"/>
          <p:nvPr/>
        </p:nvSpPr>
        <p:spPr>
          <a:xfrm>
            <a:off x="511501" y="1603023"/>
            <a:ext cx="3565109" cy="1938992"/>
          </a:xfrm>
          <a:prstGeom prst="rect">
            <a:avLst/>
          </a:prstGeom>
          <a:noFill/>
        </p:spPr>
        <p:txBody>
          <a:bodyPr wrap="square" rtlCol="0">
            <a:spAutoFit/>
          </a:bodyPr>
          <a:lstStyle/>
          <a:p>
            <a:r>
              <a:rPr lang="en-US" sz="2400" dirty="0"/>
              <a:t>Marchioness </a:t>
            </a:r>
          </a:p>
          <a:p>
            <a:endParaRPr lang="en-US" sz="2400" dirty="0"/>
          </a:p>
          <a:p>
            <a:r>
              <a:rPr lang="en-US" sz="2400" dirty="0"/>
              <a:t>&amp; </a:t>
            </a:r>
          </a:p>
          <a:p>
            <a:endParaRPr lang="en-US" sz="2400" dirty="0"/>
          </a:p>
          <a:p>
            <a:r>
              <a:rPr lang="en-US" sz="2400" dirty="0" err="1"/>
              <a:t>Bowbelle</a:t>
            </a:r>
            <a:endParaRPr lang="en-US" sz="2400" dirty="0"/>
          </a:p>
        </p:txBody>
      </p:sp>
      <p:sp>
        <p:nvSpPr>
          <p:cNvPr id="7" name="TextBox 6"/>
          <p:cNvSpPr txBox="1"/>
          <p:nvPr/>
        </p:nvSpPr>
        <p:spPr>
          <a:xfrm>
            <a:off x="534412" y="4612984"/>
            <a:ext cx="3190559" cy="461665"/>
          </a:xfrm>
          <a:prstGeom prst="rect">
            <a:avLst/>
          </a:prstGeom>
          <a:noFill/>
        </p:spPr>
        <p:txBody>
          <a:bodyPr wrap="square" rtlCol="0">
            <a:spAutoFit/>
          </a:bodyPr>
          <a:lstStyle/>
          <a:p>
            <a:r>
              <a:rPr lang="en-US" sz="2400" dirty="0"/>
              <a:t>August 20</a:t>
            </a:r>
            <a:r>
              <a:rPr lang="en-US" sz="2400" baseline="30000" dirty="0"/>
              <a:t>th</a:t>
            </a:r>
            <a:r>
              <a:rPr lang="en-US" sz="2400" dirty="0"/>
              <a:t>, 1989</a:t>
            </a:r>
          </a:p>
        </p:txBody>
      </p:sp>
      <p:sp>
        <p:nvSpPr>
          <p:cNvPr id="10" name="TextBox 9"/>
          <p:cNvSpPr txBox="1"/>
          <p:nvPr/>
        </p:nvSpPr>
        <p:spPr>
          <a:xfrm>
            <a:off x="534411" y="5074649"/>
            <a:ext cx="1626766" cy="461665"/>
          </a:xfrm>
          <a:prstGeom prst="rect">
            <a:avLst/>
          </a:prstGeom>
          <a:noFill/>
        </p:spPr>
        <p:txBody>
          <a:bodyPr wrap="square" rtlCol="0">
            <a:spAutoFit/>
          </a:bodyPr>
          <a:lstStyle/>
          <a:p>
            <a:r>
              <a:rPr lang="en-US" sz="2400" dirty="0"/>
              <a:t>51 Dead</a:t>
            </a:r>
          </a:p>
        </p:txBody>
      </p:sp>
      <p:pic>
        <p:nvPicPr>
          <p:cNvPr id="4" name="Picture 3"/>
          <p:cNvPicPr>
            <a:picLocks noChangeAspect="1"/>
          </p:cNvPicPr>
          <p:nvPr/>
        </p:nvPicPr>
        <p:blipFill>
          <a:blip r:embed="rId3"/>
          <a:stretch>
            <a:fillRect/>
          </a:stretch>
        </p:blipFill>
        <p:spPr>
          <a:xfrm>
            <a:off x="3787199" y="-13361"/>
            <a:ext cx="5356801" cy="2258378"/>
          </a:xfrm>
          <a:prstGeom prst="rect">
            <a:avLst/>
          </a:prstGeom>
        </p:spPr>
      </p:pic>
      <p:pic>
        <p:nvPicPr>
          <p:cNvPr id="5" name="Picture 4"/>
          <p:cNvPicPr>
            <a:picLocks noChangeAspect="1"/>
          </p:cNvPicPr>
          <p:nvPr/>
        </p:nvPicPr>
        <p:blipFill>
          <a:blip r:embed="rId4"/>
          <a:stretch>
            <a:fillRect/>
          </a:stretch>
        </p:blipFill>
        <p:spPr>
          <a:xfrm>
            <a:off x="3787197" y="4596879"/>
            <a:ext cx="5356801" cy="2383322"/>
          </a:xfrm>
          <a:prstGeom prst="rect">
            <a:avLst/>
          </a:prstGeom>
        </p:spPr>
      </p:pic>
      <p:pic>
        <p:nvPicPr>
          <p:cNvPr id="1026" name="Picture 2" descr="Marchioness disaster - Wikiwand">
            <a:extLst>
              <a:ext uri="{FF2B5EF4-FFF2-40B4-BE49-F238E27FC236}">
                <a16:creationId xmlns:a16="http://schemas.microsoft.com/office/drawing/2014/main" id="{9C0758A5-1E93-AE42-A2F0-628A924D0C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28"/>
          <a:stretch/>
        </p:blipFill>
        <p:spPr bwMode="auto">
          <a:xfrm>
            <a:off x="3787198" y="2262394"/>
            <a:ext cx="5356801" cy="23505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kforster\Desktop\WA\WA Logos and Business cards\Workboat Logo.png">
            <a:extLst>
              <a:ext uri="{FF2B5EF4-FFF2-40B4-BE49-F238E27FC236}">
                <a16:creationId xmlns:a16="http://schemas.microsoft.com/office/drawing/2014/main" id="{2DAD345F-3775-D741-B086-1F7112C817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5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4278"/>
            <a:ext cx="8229600" cy="1143000"/>
          </a:xfrm>
        </p:spPr>
        <p:txBody>
          <a:bodyPr anchor="ctr">
            <a:normAutofit/>
          </a:bodyPr>
          <a:lstStyle/>
          <a:p>
            <a:r>
              <a:rPr lang="en-US" dirty="0"/>
              <a:t>In 2001 - DSM</a:t>
            </a:r>
          </a:p>
        </p:txBody>
      </p:sp>
      <p:pic>
        <p:nvPicPr>
          <p:cNvPr id="5" name="Picture 4" descr="Screen Shot 2018-07-14 at 05.05.37.png">
            <a:extLst>
              <a:ext uri="{FF2B5EF4-FFF2-40B4-BE49-F238E27FC236}">
                <a16:creationId xmlns:a16="http://schemas.microsoft.com/office/drawing/2014/main" id="{4D8E71DE-1FAD-D64B-A67B-CE4EFCADBD37}"/>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8484" t="3948"/>
          <a:stretch/>
        </p:blipFill>
        <p:spPr>
          <a:xfrm>
            <a:off x="702839" y="1600200"/>
            <a:ext cx="3168179" cy="4750303"/>
          </a:xfrm>
          <a:prstGeom prst="rect">
            <a:avLst/>
          </a:prstGeom>
          <a:noFill/>
        </p:spPr>
      </p:pic>
      <p:sp>
        <p:nvSpPr>
          <p:cNvPr id="3" name="Content Placeholder 2"/>
          <p:cNvSpPr>
            <a:spLocks noGrp="1"/>
          </p:cNvSpPr>
          <p:nvPr>
            <p:ph sz="half" idx="2"/>
          </p:nvPr>
        </p:nvSpPr>
        <p:spPr>
          <a:xfrm>
            <a:off x="4337823" y="1600200"/>
            <a:ext cx="4670762" cy="4750303"/>
          </a:xfrm>
        </p:spPr>
        <p:txBody>
          <a:bodyPr>
            <a:normAutofit/>
          </a:bodyPr>
          <a:lstStyle/>
          <a:p>
            <a:pPr marL="0" indent="0">
              <a:lnSpc>
                <a:spcPct val="90000"/>
              </a:lnSpc>
              <a:buNone/>
            </a:pPr>
            <a:r>
              <a:rPr lang="en-US" sz="2200" b="1" dirty="0"/>
              <a:t>Domestic Safety Management</a:t>
            </a:r>
          </a:p>
          <a:p>
            <a:pPr marL="0" indent="0">
              <a:lnSpc>
                <a:spcPct val="90000"/>
              </a:lnSpc>
              <a:buNone/>
            </a:pPr>
            <a:r>
              <a:rPr lang="en-US" sz="2200" i="1" dirty="0"/>
              <a:t>(MSN 1869 &amp; MGN 536 as </a:t>
            </a:r>
            <a:r>
              <a:rPr lang="en-US" sz="2200" i="1" dirty="0" err="1"/>
              <a:t>ammended</a:t>
            </a:r>
            <a:r>
              <a:rPr lang="en-US" sz="2200" i="1" dirty="0"/>
              <a:t>)</a:t>
            </a:r>
          </a:p>
          <a:p>
            <a:pPr marL="0" indent="0">
              <a:lnSpc>
                <a:spcPct val="90000"/>
              </a:lnSpc>
              <a:buNone/>
            </a:pPr>
            <a:endParaRPr lang="en-US" sz="2200" dirty="0"/>
          </a:p>
          <a:p>
            <a:pPr marL="0" indent="0">
              <a:lnSpc>
                <a:spcPct val="90000"/>
              </a:lnSpc>
              <a:buNone/>
            </a:pPr>
            <a:r>
              <a:rPr lang="en-US" sz="2200" dirty="0"/>
              <a:t>Follows principles of ISM - applied  to</a:t>
            </a:r>
          </a:p>
          <a:p>
            <a:pPr>
              <a:lnSpc>
                <a:spcPct val="90000"/>
              </a:lnSpc>
            </a:pPr>
            <a:r>
              <a:rPr lang="en-US" sz="2200" dirty="0"/>
              <a:t>Domestic Passenger Ships </a:t>
            </a:r>
          </a:p>
          <a:p>
            <a:pPr>
              <a:lnSpc>
                <a:spcPct val="90000"/>
              </a:lnSpc>
            </a:pPr>
            <a:r>
              <a:rPr lang="en-US" sz="2200" dirty="0"/>
              <a:t>Small Seagoing Passenger Ships (&lt;24m)</a:t>
            </a:r>
          </a:p>
          <a:p>
            <a:pPr>
              <a:lnSpc>
                <a:spcPct val="90000"/>
              </a:lnSpc>
            </a:pPr>
            <a:endParaRPr lang="en-US" sz="2200" dirty="0"/>
          </a:p>
          <a:p>
            <a:pPr marL="0" indent="0">
              <a:lnSpc>
                <a:spcPct val="90000"/>
              </a:lnSpc>
              <a:buNone/>
            </a:pPr>
            <a:r>
              <a:rPr lang="en-US" sz="2200" dirty="0"/>
              <a:t>Non mandatory application to - </a:t>
            </a:r>
          </a:p>
          <a:p>
            <a:pPr>
              <a:lnSpc>
                <a:spcPct val="90000"/>
              </a:lnSpc>
            </a:pPr>
            <a:r>
              <a:rPr lang="en-US" sz="2200" dirty="0"/>
              <a:t>MCA/WA Workboat Code (&lt;24m)</a:t>
            </a:r>
          </a:p>
          <a:p>
            <a:pPr>
              <a:lnSpc>
                <a:spcPct val="90000"/>
              </a:lnSpc>
            </a:pPr>
            <a:r>
              <a:rPr lang="en-US" sz="2200" dirty="0"/>
              <a:t>Large Yachts, LY3 (≥ 24m &lt;500GT)</a:t>
            </a:r>
          </a:p>
        </p:txBody>
      </p:sp>
      <p:pic>
        <p:nvPicPr>
          <p:cNvPr id="6" name="Picture 5" descr="C:\Users\kforster\Desktop\WA\WA Logos and Business cards\Workboat Logo.png">
            <a:extLst>
              <a:ext uri="{FF2B5EF4-FFF2-40B4-BE49-F238E27FC236}">
                <a16:creationId xmlns:a16="http://schemas.microsoft.com/office/drawing/2014/main" id="{8478BD10-0818-6C40-9BC4-1C1CF5835D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764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6991-85AA-8649-9BEC-E7486AF081C2}"/>
              </a:ext>
            </a:extLst>
          </p:cNvPr>
          <p:cNvSpPr>
            <a:spLocks noGrp="1"/>
          </p:cNvSpPr>
          <p:nvPr>
            <p:ph type="title"/>
          </p:nvPr>
        </p:nvSpPr>
        <p:spPr>
          <a:xfrm>
            <a:off x="312234" y="227632"/>
            <a:ext cx="8229600" cy="1143000"/>
          </a:xfrm>
        </p:spPr>
        <p:txBody>
          <a:bodyPr/>
          <a:lstStyle/>
          <a:p>
            <a:r>
              <a:rPr lang="en-US" dirty="0"/>
              <a:t>SMS Objectives - company</a:t>
            </a:r>
          </a:p>
        </p:txBody>
      </p:sp>
      <p:sp>
        <p:nvSpPr>
          <p:cNvPr id="8" name="Oval 7">
            <a:extLst>
              <a:ext uri="{FF2B5EF4-FFF2-40B4-BE49-F238E27FC236}">
                <a16:creationId xmlns:a16="http://schemas.microsoft.com/office/drawing/2014/main" id="{6C1EE9ED-FADD-774B-8AE2-F25E8C6405A5}"/>
              </a:ext>
            </a:extLst>
          </p:cNvPr>
          <p:cNvSpPr/>
          <p:nvPr/>
        </p:nvSpPr>
        <p:spPr>
          <a:xfrm>
            <a:off x="713658" y="1192500"/>
            <a:ext cx="2808000" cy="2808000"/>
          </a:xfrm>
          <a:prstGeom prst="ellips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Safe practices</a:t>
            </a:r>
          </a:p>
        </p:txBody>
      </p:sp>
      <p:sp>
        <p:nvSpPr>
          <p:cNvPr id="9" name="Oval 8">
            <a:extLst>
              <a:ext uri="{FF2B5EF4-FFF2-40B4-BE49-F238E27FC236}">
                <a16:creationId xmlns:a16="http://schemas.microsoft.com/office/drawing/2014/main" id="{6F0491CC-975B-A64D-B2BB-CE9C0DCDB517}"/>
              </a:ext>
            </a:extLst>
          </p:cNvPr>
          <p:cNvSpPr/>
          <p:nvPr/>
        </p:nvSpPr>
        <p:spPr>
          <a:xfrm>
            <a:off x="4925658" y="3822368"/>
            <a:ext cx="2808000" cy="2808000"/>
          </a:xfrm>
          <a:prstGeom prst="ellipse">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Best practice</a:t>
            </a:r>
          </a:p>
        </p:txBody>
      </p:sp>
      <p:sp>
        <p:nvSpPr>
          <p:cNvPr id="10" name="Oval 9">
            <a:extLst>
              <a:ext uri="{FF2B5EF4-FFF2-40B4-BE49-F238E27FC236}">
                <a16:creationId xmlns:a16="http://schemas.microsoft.com/office/drawing/2014/main" id="{47A5B1D0-3C99-4E4C-93F2-26D5936F4248}"/>
              </a:ext>
            </a:extLst>
          </p:cNvPr>
          <p:cNvSpPr/>
          <p:nvPr/>
        </p:nvSpPr>
        <p:spPr>
          <a:xfrm>
            <a:off x="1228471" y="3822368"/>
            <a:ext cx="2808000" cy="2808000"/>
          </a:xfrm>
          <a:prstGeom prst="ellipse">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Regulatory compliance</a:t>
            </a:r>
          </a:p>
        </p:txBody>
      </p:sp>
      <p:sp>
        <p:nvSpPr>
          <p:cNvPr id="12" name="Oval 11">
            <a:extLst>
              <a:ext uri="{FF2B5EF4-FFF2-40B4-BE49-F238E27FC236}">
                <a16:creationId xmlns:a16="http://schemas.microsoft.com/office/drawing/2014/main" id="{09FDE89C-5B99-BD42-81C9-E0F14BCEBA5E}"/>
              </a:ext>
            </a:extLst>
          </p:cNvPr>
          <p:cNvSpPr/>
          <p:nvPr/>
        </p:nvSpPr>
        <p:spPr>
          <a:xfrm>
            <a:off x="5546647" y="1192500"/>
            <a:ext cx="2808000" cy="280800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Emergency</a:t>
            </a:r>
          </a:p>
          <a:p>
            <a:pPr algn="ctr"/>
            <a:r>
              <a:rPr lang="en-US" sz="2800" dirty="0"/>
              <a:t>preparation </a:t>
            </a:r>
          </a:p>
        </p:txBody>
      </p:sp>
      <p:sp>
        <p:nvSpPr>
          <p:cNvPr id="11" name="Oval 10">
            <a:extLst>
              <a:ext uri="{FF2B5EF4-FFF2-40B4-BE49-F238E27FC236}">
                <a16:creationId xmlns:a16="http://schemas.microsoft.com/office/drawing/2014/main" id="{6C1B8E88-6902-C047-811D-772949046F62}"/>
              </a:ext>
            </a:extLst>
          </p:cNvPr>
          <p:cNvSpPr/>
          <p:nvPr/>
        </p:nvSpPr>
        <p:spPr>
          <a:xfrm>
            <a:off x="3147284" y="2142088"/>
            <a:ext cx="2808000" cy="2808000"/>
          </a:xfrm>
          <a:prstGeom prst="ellips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Risk assess</a:t>
            </a:r>
          </a:p>
        </p:txBody>
      </p:sp>
      <p:pic>
        <p:nvPicPr>
          <p:cNvPr id="13" name="Picture 12" descr="C:\Users\kforster\Desktop\WA\WA Logos and Business cards\Workboat Logo.png">
            <a:extLst>
              <a:ext uri="{FF2B5EF4-FFF2-40B4-BE49-F238E27FC236}">
                <a16:creationId xmlns:a16="http://schemas.microsoft.com/office/drawing/2014/main" id="{B33949EC-BF49-3E49-A3FF-6710B37E9F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45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ISM Code</a:t>
            </a:r>
          </a:p>
        </p:txBody>
      </p:sp>
      <p:sp>
        <p:nvSpPr>
          <p:cNvPr id="3" name="Content Placeholder 2"/>
          <p:cNvSpPr>
            <a:spLocks noGrp="1"/>
          </p:cNvSpPr>
          <p:nvPr>
            <p:ph idx="1"/>
          </p:nvPr>
        </p:nvSpPr>
        <p:spPr>
          <a:xfrm>
            <a:off x="457200" y="2054598"/>
            <a:ext cx="7159082" cy="3376582"/>
          </a:xfrm>
        </p:spPr>
        <p:txBody>
          <a:bodyPr>
            <a:normAutofit fontScale="70000" lnSpcReduction="20000"/>
          </a:bodyPr>
          <a:lstStyle/>
          <a:p>
            <a:pPr marL="0" indent="0">
              <a:buNone/>
            </a:pPr>
            <a:r>
              <a:rPr lang="en-US" sz="3500" dirty="0"/>
              <a:t>Part A:</a:t>
            </a:r>
          </a:p>
          <a:p>
            <a:pPr marL="0" indent="0">
              <a:buNone/>
            </a:pPr>
            <a:r>
              <a:rPr lang="en-US" sz="3500" dirty="0"/>
              <a:t>1. 	 Objectives, Application, Functional requirements</a:t>
            </a:r>
          </a:p>
          <a:p>
            <a:pPr marL="514325" indent="-514325">
              <a:buFont typeface="+mj-lt"/>
              <a:buAutoNum type="arabicPeriod" startAt="2"/>
            </a:pPr>
            <a:r>
              <a:rPr lang="en-US" sz="3500" dirty="0"/>
              <a:t>Safety &amp; Environmental Protection Policy</a:t>
            </a:r>
          </a:p>
          <a:p>
            <a:pPr marL="514325" indent="-514325">
              <a:buFont typeface="+mj-lt"/>
              <a:buAutoNum type="arabicPeriod" startAt="2"/>
            </a:pPr>
            <a:r>
              <a:rPr lang="en-US" sz="3500" dirty="0"/>
              <a:t>Company Responsibilities &amp; Authority</a:t>
            </a:r>
          </a:p>
          <a:p>
            <a:pPr marL="514325" indent="-514325">
              <a:buFont typeface="+mj-lt"/>
              <a:buAutoNum type="arabicPeriod" startAt="2"/>
            </a:pPr>
            <a:r>
              <a:rPr lang="en-US" sz="3500" dirty="0"/>
              <a:t>Designated Person</a:t>
            </a:r>
          </a:p>
          <a:p>
            <a:pPr marL="514325" indent="-514325">
              <a:buFont typeface="+mj-lt"/>
              <a:buAutoNum type="arabicPeriod" startAt="2"/>
            </a:pPr>
            <a:r>
              <a:rPr lang="en-US" sz="3500" dirty="0"/>
              <a:t>Master’s Responsibilities &amp; Authority</a:t>
            </a:r>
          </a:p>
          <a:p>
            <a:pPr marL="514325" indent="-514325">
              <a:buFont typeface="+mj-lt"/>
              <a:buAutoNum type="arabicPeriod" startAt="2"/>
            </a:pPr>
            <a:r>
              <a:rPr lang="en-US" sz="3500" dirty="0"/>
              <a:t>Resources &amp; Personnel</a:t>
            </a:r>
          </a:p>
          <a:p>
            <a:pPr marL="514325" indent="-514325">
              <a:buFont typeface="+mj-lt"/>
              <a:buAutoNum type="arabicPeriod" startAt="2"/>
            </a:pPr>
            <a:r>
              <a:rPr lang="en-US" sz="3500" dirty="0"/>
              <a:t>Shipboard Operations</a:t>
            </a:r>
          </a:p>
          <a:p>
            <a:pPr marL="514325" indent="-514325">
              <a:buFont typeface="+mj-lt"/>
              <a:buAutoNum type="arabicPeriod" startAt="2"/>
            </a:pPr>
            <a:endParaRPr lang="en-US" dirty="0"/>
          </a:p>
        </p:txBody>
      </p:sp>
      <p:pic>
        <p:nvPicPr>
          <p:cNvPr id="4" name="Picture 3"/>
          <p:cNvPicPr>
            <a:picLocks noChangeAspect="1"/>
          </p:cNvPicPr>
          <p:nvPr/>
        </p:nvPicPr>
        <p:blipFill>
          <a:blip r:embed="rId3"/>
          <a:stretch>
            <a:fillRect/>
          </a:stretch>
        </p:blipFill>
        <p:spPr>
          <a:xfrm>
            <a:off x="6731001" y="3288416"/>
            <a:ext cx="2413000" cy="3392560"/>
          </a:xfrm>
          <a:prstGeom prst="rect">
            <a:avLst/>
          </a:prstGeom>
        </p:spPr>
      </p:pic>
      <p:pic>
        <p:nvPicPr>
          <p:cNvPr id="5" name="Picture 4" descr="C:\Users\kforster\Desktop\WA\WA Logos and Business cards\Workboat Logo.png">
            <a:extLst>
              <a:ext uri="{FF2B5EF4-FFF2-40B4-BE49-F238E27FC236}">
                <a16:creationId xmlns:a16="http://schemas.microsoft.com/office/drawing/2014/main" id="{B9F85764-FF3D-A341-8DF3-D80085D0CE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083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ISM Code</a:t>
            </a:r>
          </a:p>
        </p:txBody>
      </p:sp>
      <p:sp>
        <p:nvSpPr>
          <p:cNvPr id="3" name="Content Placeholder 2"/>
          <p:cNvSpPr>
            <a:spLocks noGrp="1"/>
          </p:cNvSpPr>
          <p:nvPr>
            <p:ph idx="1"/>
          </p:nvPr>
        </p:nvSpPr>
        <p:spPr>
          <a:xfrm>
            <a:off x="457200" y="1998841"/>
            <a:ext cx="6514432" cy="3376582"/>
          </a:xfrm>
        </p:spPr>
        <p:txBody>
          <a:bodyPr>
            <a:normAutofit fontScale="85000" lnSpcReduction="20000"/>
          </a:bodyPr>
          <a:lstStyle/>
          <a:p>
            <a:pPr marL="0" indent="0">
              <a:buNone/>
            </a:pPr>
            <a:r>
              <a:rPr lang="en-US" dirty="0"/>
              <a:t>Part A:</a:t>
            </a:r>
          </a:p>
          <a:p>
            <a:pPr marL="514325" indent="-514325">
              <a:buFont typeface="+mj-lt"/>
              <a:buAutoNum type="arabicPeriod" startAt="8"/>
            </a:pPr>
            <a:r>
              <a:rPr lang="en-US" dirty="0"/>
              <a:t>Emergency Preparedness</a:t>
            </a:r>
          </a:p>
          <a:p>
            <a:pPr marL="514325" indent="-514325">
              <a:buFont typeface="+mj-lt"/>
              <a:buAutoNum type="arabicPeriod" startAt="8"/>
            </a:pPr>
            <a:r>
              <a:rPr lang="en-US" dirty="0"/>
              <a:t>Analysis of NCs, accidents &amp; hazardous occurrences</a:t>
            </a:r>
          </a:p>
          <a:p>
            <a:pPr marL="514325" indent="-514325">
              <a:buFont typeface="+mj-lt"/>
              <a:buAutoNum type="arabicPeriod" startAt="8"/>
            </a:pPr>
            <a:r>
              <a:rPr lang="en-US" dirty="0"/>
              <a:t>Maintenance of ship &amp; equipment</a:t>
            </a:r>
          </a:p>
          <a:p>
            <a:pPr marL="514325" indent="-514325">
              <a:buFont typeface="+mj-lt"/>
              <a:buAutoNum type="arabicPeriod" startAt="8"/>
            </a:pPr>
            <a:r>
              <a:rPr lang="en-US" dirty="0"/>
              <a:t>Documentation</a:t>
            </a:r>
          </a:p>
          <a:p>
            <a:pPr marL="514325" indent="-514325">
              <a:buFont typeface="+mj-lt"/>
              <a:buAutoNum type="arabicPeriod" startAt="8"/>
            </a:pPr>
            <a:r>
              <a:rPr lang="en-US" dirty="0"/>
              <a:t>Company verification, review &amp; evaluation</a:t>
            </a:r>
          </a:p>
        </p:txBody>
      </p:sp>
      <p:pic>
        <p:nvPicPr>
          <p:cNvPr id="4" name="Picture 3"/>
          <p:cNvPicPr>
            <a:picLocks noChangeAspect="1"/>
          </p:cNvPicPr>
          <p:nvPr/>
        </p:nvPicPr>
        <p:blipFill>
          <a:blip r:embed="rId3"/>
          <a:stretch>
            <a:fillRect/>
          </a:stretch>
        </p:blipFill>
        <p:spPr>
          <a:xfrm>
            <a:off x="6731000" y="3132298"/>
            <a:ext cx="2413000" cy="3392560"/>
          </a:xfrm>
          <a:prstGeom prst="rect">
            <a:avLst/>
          </a:prstGeom>
        </p:spPr>
      </p:pic>
      <p:pic>
        <p:nvPicPr>
          <p:cNvPr id="5" name="Picture 4" descr="C:\Users\kforster\Desktop\WA\WA Logos and Business cards\Workboat Logo.png">
            <a:extLst>
              <a:ext uri="{FF2B5EF4-FFF2-40B4-BE49-F238E27FC236}">
                <a16:creationId xmlns:a16="http://schemas.microsoft.com/office/drawing/2014/main" id="{4A424E2C-E0D6-4F44-B41B-1E1FF6F82E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195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kforster\Desktop\WA\WA Logos and Business cards\Workboat Logo.png">
            <a:extLst>
              <a:ext uri="{FF2B5EF4-FFF2-40B4-BE49-F238E27FC236}">
                <a16:creationId xmlns:a16="http://schemas.microsoft.com/office/drawing/2014/main" id="{98C25EA9-E68F-3941-B958-622421E1A6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a:extLst>
              <a:ext uri="{FF2B5EF4-FFF2-40B4-BE49-F238E27FC236}">
                <a16:creationId xmlns:a16="http://schemas.microsoft.com/office/drawing/2014/main" id="{E0187DF1-1E5A-E041-9377-F7B071906782}"/>
              </a:ext>
            </a:extLst>
          </p:cNvPr>
          <p:cNvPicPr>
            <a:picLocks noChangeAspect="1"/>
          </p:cNvPicPr>
          <p:nvPr/>
        </p:nvPicPr>
        <p:blipFill>
          <a:blip r:embed="rId3"/>
          <a:stretch>
            <a:fillRect/>
          </a:stretch>
        </p:blipFill>
        <p:spPr>
          <a:xfrm>
            <a:off x="0" y="3222654"/>
            <a:ext cx="9144000" cy="2817275"/>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24C58376-5EBA-9C40-B9C0-529BBB55ACDA}"/>
              </a:ext>
            </a:extLst>
          </p:cNvPr>
          <p:cNvPicPr>
            <a:picLocks noChangeAspect="1"/>
          </p:cNvPicPr>
          <p:nvPr/>
        </p:nvPicPr>
        <p:blipFill rotWithShape="1">
          <a:blip r:embed="rId4"/>
          <a:srcRect t="15837" b="7100"/>
          <a:stretch/>
        </p:blipFill>
        <p:spPr>
          <a:xfrm rot="20510077">
            <a:off x="60920" y="272247"/>
            <a:ext cx="5880100" cy="2260798"/>
          </a:xfrm>
          <a:prstGeom prst="rect">
            <a:avLst/>
          </a:prstGeom>
        </p:spPr>
      </p:pic>
      <p:cxnSp>
        <p:nvCxnSpPr>
          <p:cNvPr id="11" name="Straight Arrow Connector 10">
            <a:extLst>
              <a:ext uri="{FF2B5EF4-FFF2-40B4-BE49-F238E27FC236}">
                <a16:creationId xmlns:a16="http://schemas.microsoft.com/office/drawing/2014/main" id="{3E6D9E31-6B9B-7447-8E3F-3C16A5DCDD4C}"/>
              </a:ext>
            </a:extLst>
          </p:cNvPr>
          <p:cNvCxnSpPr/>
          <p:nvPr/>
        </p:nvCxnSpPr>
        <p:spPr>
          <a:xfrm flipH="1">
            <a:off x="5550794" y="3393299"/>
            <a:ext cx="425003" cy="88864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4370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kforster\Desktop\WA\WA Logos and Business cards\Workboat Logo.png">
            <a:extLst>
              <a:ext uri="{FF2B5EF4-FFF2-40B4-BE49-F238E27FC236}">
                <a16:creationId xmlns:a16="http://schemas.microsoft.com/office/drawing/2014/main" id="{170BC69A-E61A-0540-884E-F9AB0E9B80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271CBF-B845-5C4D-9433-8DD8F740C6FC}"/>
              </a:ext>
            </a:extLst>
          </p:cNvPr>
          <p:cNvSpPr>
            <a:spLocks noGrp="1"/>
          </p:cNvSpPr>
          <p:nvPr>
            <p:ph type="title"/>
          </p:nvPr>
        </p:nvSpPr>
        <p:spPr/>
        <p:txBody>
          <a:bodyPr/>
          <a:lstStyle/>
          <a:p>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4F5BD99E-2F22-7340-A5C1-32A297FB421C}"/>
              </a:ext>
            </a:extLst>
          </p:cNvPr>
          <p:cNvPicPr>
            <a:picLocks noGrp="1" noChangeAspect="1"/>
          </p:cNvPicPr>
          <p:nvPr>
            <p:ph idx="1"/>
          </p:nvPr>
        </p:nvPicPr>
        <p:blipFill rotWithShape="1">
          <a:blip r:embed="rId3"/>
          <a:srcRect t="6955" b="5845"/>
          <a:stretch/>
        </p:blipFill>
        <p:spPr>
          <a:xfrm rot="21066397">
            <a:off x="-190958" y="443253"/>
            <a:ext cx="7595058" cy="2299798"/>
          </a:xfrm>
        </p:spPr>
      </p:pic>
      <p:pic>
        <p:nvPicPr>
          <p:cNvPr id="7" name="Picture 6" descr="Text&#10;&#10;Description automatically generated">
            <a:extLst>
              <a:ext uri="{FF2B5EF4-FFF2-40B4-BE49-F238E27FC236}">
                <a16:creationId xmlns:a16="http://schemas.microsoft.com/office/drawing/2014/main" id="{02AEEF9B-A386-4B4A-9C5F-02C7246304E0}"/>
              </a:ext>
            </a:extLst>
          </p:cNvPr>
          <p:cNvPicPr>
            <a:picLocks noChangeAspect="1"/>
          </p:cNvPicPr>
          <p:nvPr/>
        </p:nvPicPr>
        <p:blipFill rotWithShape="1">
          <a:blip r:embed="rId4"/>
          <a:srcRect l="14778"/>
          <a:stretch/>
        </p:blipFill>
        <p:spPr>
          <a:xfrm>
            <a:off x="100135" y="3160617"/>
            <a:ext cx="9043865" cy="2595019"/>
          </a:xfrm>
          <a:prstGeom prst="rect">
            <a:avLst/>
          </a:prstGeom>
        </p:spPr>
      </p:pic>
      <p:cxnSp>
        <p:nvCxnSpPr>
          <p:cNvPr id="10" name="Straight Arrow Connector 9">
            <a:extLst>
              <a:ext uri="{FF2B5EF4-FFF2-40B4-BE49-F238E27FC236}">
                <a16:creationId xmlns:a16="http://schemas.microsoft.com/office/drawing/2014/main" id="{446C09FD-98D2-0F42-85EA-1602DE3361BF}"/>
              </a:ext>
            </a:extLst>
          </p:cNvPr>
          <p:cNvCxnSpPr/>
          <p:nvPr/>
        </p:nvCxnSpPr>
        <p:spPr>
          <a:xfrm flipH="1">
            <a:off x="4932608" y="2871989"/>
            <a:ext cx="425003" cy="88864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2668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Safety Management System</a:t>
            </a:r>
            <a:br>
              <a:rPr lang="en-US" dirty="0"/>
            </a:br>
            <a:r>
              <a:rPr lang="en-US" dirty="0"/>
              <a:t>What is it?</a:t>
            </a:r>
          </a:p>
        </p:txBody>
      </p:sp>
      <p:sp>
        <p:nvSpPr>
          <p:cNvPr id="3" name="Content Placeholder 2"/>
          <p:cNvSpPr>
            <a:spLocks noGrp="1"/>
          </p:cNvSpPr>
          <p:nvPr>
            <p:ph idx="1"/>
          </p:nvPr>
        </p:nvSpPr>
        <p:spPr>
          <a:xfrm>
            <a:off x="457200" y="2604776"/>
            <a:ext cx="4707225" cy="3376582"/>
          </a:xfrm>
        </p:spPr>
        <p:txBody>
          <a:bodyPr>
            <a:normAutofit/>
          </a:bodyPr>
          <a:lstStyle/>
          <a:p>
            <a:pPr marL="0" indent="0">
              <a:buNone/>
            </a:pPr>
            <a:r>
              <a:rPr lang="en-US" sz="2800" i="1" dirty="0"/>
              <a:t>Means a structured and documented system enabling company personnel to implement effectively the company safety and environmental policy. </a:t>
            </a:r>
            <a:endParaRPr lang="en-US" sz="2800" dirty="0"/>
          </a:p>
          <a:p>
            <a:pPr marL="0" indent="0">
              <a:buNone/>
            </a:pPr>
            <a:endParaRPr lang="en-US" sz="2800" dirty="0"/>
          </a:p>
          <a:p>
            <a:pPr marL="0" indent="0">
              <a:buNone/>
            </a:pPr>
            <a:endParaRPr lang="en-US" dirty="0"/>
          </a:p>
        </p:txBody>
      </p:sp>
      <p:pic>
        <p:nvPicPr>
          <p:cNvPr id="4" name="Picture 3" descr="rofsms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760" y="2809939"/>
            <a:ext cx="3979572" cy="2653047"/>
          </a:xfrm>
          <a:prstGeom prst="rect">
            <a:avLst/>
          </a:prstGeom>
        </p:spPr>
      </p:pic>
      <p:pic>
        <p:nvPicPr>
          <p:cNvPr id="7" name="Picture 6" descr="C:\Users\kforster\Desktop\WA\WA Logos and Business cards\Workboat Logo.png">
            <a:extLst>
              <a:ext uri="{FF2B5EF4-FFF2-40B4-BE49-F238E27FC236}">
                <a16:creationId xmlns:a16="http://schemas.microsoft.com/office/drawing/2014/main" id="{73B8F832-E687-164F-BE01-9D061FB6F2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975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etter&#10;&#10;Description automatically generated">
            <a:extLst>
              <a:ext uri="{FF2B5EF4-FFF2-40B4-BE49-F238E27FC236}">
                <a16:creationId xmlns:a16="http://schemas.microsoft.com/office/drawing/2014/main" id="{704EF567-2B6E-5B4B-80B2-0DFCBEE89AF2}"/>
              </a:ext>
            </a:extLst>
          </p:cNvPr>
          <p:cNvPicPr>
            <a:picLocks noChangeAspect="1"/>
          </p:cNvPicPr>
          <p:nvPr/>
        </p:nvPicPr>
        <p:blipFill>
          <a:blip r:embed="rId3"/>
          <a:stretch>
            <a:fillRect/>
          </a:stretch>
        </p:blipFill>
        <p:spPr>
          <a:xfrm rot="20617750">
            <a:off x="1087308" y="2552679"/>
            <a:ext cx="3610604" cy="4520329"/>
          </a:xfrm>
          <a:prstGeom prst="rect">
            <a:avLst/>
          </a:prstGeom>
          <a:ln>
            <a:solidFill>
              <a:schemeClr val="tx1"/>
            </a:solidFill>
          </a:ln>
        </p:spPr>
      </p:pic>
      <p:sp>
        <p:nvSpPr>
          <p:cNvPr id="2" name="Title 1"/>
          <p:cNvSpPr>
            <a:spLocks noGrp="1"/>
          </p:cNvSpPr>
          <p:nvPr>
            <p:ph type="title"/>
          </p:nvPr>
        </p:nvSpPr>
        <p:spPr/>
        <p:txBody>
          <a:bodyPr/>
          <a:lstStyle/>
          <a:p>
            <a:r>
              <a:rPr lang="en-US" dirty="0"/>
              <a:t>Do we already need a SMS?</a:t>
            </a:r>
          </a:p>
        </p:txBody>
      </p:sp>
      <p:sp>
        <p:nvSpPr>
          <p:cNvPr id="3" name="Content Placeholder 2"/>
          <p:cNvSpPr>
            <a:spLocks noGrp="1"/>
          </p:cNvSpPr>
          <p:nvPr>
            <p:ph idx="1"/>
          </p:nvPr>
        </p:nvSpPr>
        <p:spPr>
          <a:xfrm>
            <a:off x="457200" y="1481232"/>
            <a:ext cx="8229600" cy="4502109"/>
          </a:xfrm>
        </p:spPr>
        <p:txBody>
          <a:bodyPr/>
          <a:lstStyle/>
          <a:p>
            <a:pPr marL="0" indent="0" algn="ctr">
              <a:buNone/>
            </a:pPr>
            <a:r>
              <a:rPr lang="en-US" dirty="0"/>
              <a:t>ISM vs MGN 280</a:t>
            </a:r>
          </a:p>
          <a:p>
            <a:pPr marL="0" indent="0" algn="ctr">
              <a:buNone/>
            </a:pPr>
            <a:endParaRPr lang="en-US" dirty="0"/>
          </a:p>
        </p:txBody>
      </p:sp>
      <p:pic>
        <p:nvPicPr>
          <p:cNvPr id="4" name="Picture 3">
            <a:extLst>
              <a:ext uri="{FF2B5EF4-FFF2-40B4-BE49-F238E27FC236}">
                <a16:creationId xmlns:a16="http://schemas.microsoft.com/office/drawing/2014/main" id="{9B15A255-1B82-3D4C-9612-CC7E7776A8DD}"/>
              </a:ext>
            </a:extLst>
          </p:cNvPr>
          <p:cNvPicPr>
            <a:picLocks noChangeAspect="1"/>
          </p:cNvPicPr>
          <p:nvPr/>
        </p:nvPicPr>
        <p:blipFill>
          <a:blip r:embed="rId4"/>
          <a:stretch>
            <a:fillRect/>
          </a:stretch>
        </p:blipFill>
        <p:spPr>
          <a:xfrm rot="876878">
            <a:off x="5693105" y="3072069"/>
            <a:ext cx="2657349" cy="3759867"/>
          </a:xfrm>
          <a:prstGeom prst="rect">
            <a:avLst/>
          </a:prstGeom>
        </p:spPr>
      </p:pic>
      <p:pic>
        <p:nvPicPr>
          <p:cNvPr id="8" name="Picture 7">
            <a:extLst>
              <a:ext uri="{FF2B5EF4-FFF2-40B4-BE49-F238E27FC236}">
                <a16:creationId xmlns:a16="http://schemas.microsoft.com/office/drawing/2014/main" id="{84FA9BB0-2E66-AD46-859F-12BDB0758F82}"/>
              </a:ext>
            </a:extLst>
          </p:cNvPr>
          <p:cNvPicPr>
            <a:picLocks noChangeAspect="1"/>
          </p:cNvPicPr>
          <p:nvPr/>
        </p:nvPicPr>
        <p:blipFill>
          <a:blip r:embed="rId5"/>
          <a:stretch>
            <a:fillRect/>
          </a:stretch>
        </p:blipFill>
        <p:spPr>
          <a:xfrm>
            <a:off x="3705499" y="3465440"/>
            <a:ext cx="2413000" cy="3392560"/>
          </a:xfrm>
          <a:prstGeom prst="rect">
            <a:avLst/>
          </a:prstGeom>
        </p:spPr>
      </p:pic>
      <p:pic>
        <p:nvPicPr>
          <p:cNvPr id="9" name="Picture 8" descr="C:\Users\kforster\Desktop\WA\WA Logos and Business cards\Workboat Logo.png">
            <a:extLst>
              <a:ext uri="{FF2B5EF4-FFF2-40B4-BE49-F238E27FC236}">
                <a16:creationId xmlns:a16="http://schemas.microsoft.com/office/drawing/2014/main" id="{602863AA-AC20-B246-B6A9-0F81BF164E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877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FFDAE3-9724-3B40-A0F8-37D81ABDDD10}"/>
              </a:ext>
            </a:extLst>
          </p:cNvPr>
          <p:cNvPicPr>
            <a:picLocks noChangeAspect="1"/>
          </p:cNvPicPr>
          <p:nvPr/>
        </p:nvPicPr>
        <p:blipFill>
          <a:blip r:embed="rId2"/>
          <a:stretch>
            <a:fillRect/>
          </a:stretch>
        </p:blipFill>
        <p:spPr>
          <a:xfrm>
            <a:off x="991673" y="0"/>
            <a:ext cx="6465251" cy="6858000"/>
          </a:xfrm>
          <a:prstGeom prst="rect">
            <a:avLst/>
          </a:prstGeom>
        </p:spPr>
      </p:pic>
      <p:pic>
        <p:nvPicPr>
          <p:cNvPr id="7" name="Picture 6">
            <a:extLst>
              <a:ext uri="{FF2B5EF4-FFF2-40B4-BE49-F238E27FC236}">
                <a16:creationId xmlns:a16="http://schemas.microsoft.com/office/drawing/2014/main" id="{AD549908-7702-CE4A-BE8F-CB562F5AC0C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1132557">
            <a:off x="-1" y="2211889"/>
            <a:ext cx="9144000" cy="4388533"/>
          </a:xfrm>
          <a:prstGeom prst="rect">
            <a:avLst/>
          </a:prstGeom>
          <a:effectLst>
            <a:softEdge rad="160070"/>
          </a:effectLst>
        </p:spPr>
      </p:pic>
    </p:spTree>
    <p:extLst>
      <p:ext uri="{BB962C8B-B14F-4D97-AF65-F5344CB8AC3E}">
        <p14:creationId xmlns:p14="http://schemas.microsoft.com/office/powerpoint/2010/main" val="268083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BD7E9E-F7D3-7A42-97D3-67744850B67D}"/>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rot="1836613">
            <a:off x="5997662" y="3373243"/>
            <a:ext cx="2761401" cy="3666988"/>
          </a:xfrm>
          <a:prstGeom prst="rect">
            <a:avLst/>
          </a:prstGeom>
        </p:spPr>
      </p:pic>
      <p:sp>
        <p:nvSpPr>
          <p:cNvPr id="2" name="Title 1">
            <a:extLst>
              <a:ext uri="{FF2B5EF4-FFF2-40B4-BE49-F238E27FC236}">
                <a16:creationId xmlns:a16="http://schemas.microsoft.com/office/drawing/2014/main" id="{2354BF6D-91BF-234B-9C7F-19F6F8D79757}"/>
              </a:ext>
            </a:extLst>
          </p:cNvPr>
          <p:cNvSpPr>
            <a:spLocks noGrp="1"/>
          </p:cNvSpPr>
          <p:nvPr>
            <p:ph type="title"/>
          </p:nvPr>
        </p:nvSpPr>
        <p:spPr/>
        <p:txBody>
          <a:bodyPr/>
          <a:lstStyle/>
          <a:p>
            <a:r>
              <a:rPr lang="en-US" dirty="0"/>
              <a:t>So</a:t>
            </a:r>
          </a:p>
        </p:txBody>
      </p:sp>
      <p:sp>
        <p:nvSpPr>
          <p:cNvPr id="3" name="Content Placeholder 2">
            <a:extLst>
              <a:ext uri="{FF2B5EF4-FFF2-40B4-BE49-F238E27FC236}">
                <a16:creationId xmlns:a16="http://schemas.microsoft.com/office/drawing/2014/main" id="{689699BA-8204-704F-9D41-4A19BC0CE680}"/>
              </a:ext>
            </a:extLst>
          </p:cNvPr>
          <p:cNvSpPr>
            <a:spLocks noGrp="1"/>
          </p:cNvSpPr>
          <p:nvPr>
            <p:ph idx="1"/>
          </p:nvPr>
        </p:nvSpPr>
        <p:spPr>
          <a:xfrm>
            <a:off x="457200" y="2093920"/>
            <a:ext cx="8229600" cy="4502109"/>
          </a:xfrm>
        </p:spPr>
        <p:txBody>
          <a:bodyPr>
            <a:normAutofit/>
          </a:bodyPr>
          <a:lstStyle/>
          <a:p>
            <a:pPr marL="514350" indent="-514350">
              <a:buFont typeface="+mj-lt"/>
              <a:buAutoNum type="arabicPeriod"/>
            </a:pPr>
            <a:r>
              <a:rPr lang="en-US" sz="2800" dirty="0"/>
              <a:t>Check and ensure what you do is safe</a:t>
            </a:r>
          </a:p>
          <a:p>
            <a:pPr marL="514350" indent="-514350">
              <a:buFont typeface="+mj-lt"/>
              <a:buAutoNum type="arabicPeriod"/>
            </a:pPr>
            <a:r>
              <a:rPr lang="en-US" sz="2800" dirty="0"/>
              <a:t>Check you cover the requirements</a:t>
            </a:r>
          </a:p>
          <a:p>
            <a:pPr marL="514350" indent="-514350">
              <a:buFont typeface="+mj-lt"/>
              <a:buAutoNum type="arabicPeriod"/>
            </a:pPr>
            <a:r>
              <a:rPr lang="en-US" sz="2800" dirty="0"/>
              <a:t>Write it down</a:t>
            </a:r>
          </a:p>
          <a:p>
            <a:pPr marL="514350" indent="-514350">
              <a:buFont typeface="+mj-lt"/>
              <a:buAutoNum type="arabicPeriod"/>
            </a:pPr>
            <a:r>
              <a:rPr lang="en-US" sz="2800" dirty="0"/>
              <a:t>Do what it says</a:t>
            </a:r>
          </a:p>
          <a:p>
            <a:pPr marL="514350" indent="-514350">
              <a:buFont typeface="+mj-lt"/>
              <a:buAutoNum type="arabicPeriod"/>
            </a:pPr>
            <a:r>
              <a:rPr lang="en-US" sz="2800" dirty="0"/>
              <a:t>Check everyone does what it says</a:t>
            </a:r>
          </a:p>
        </p:txBody>
      </p:sp>
      <p:pic>
        <p:nvPicPr>
          <p:cNvPr id="7" name="Picture 6" descr="C:\Users\kforster\Desktop\WA\WA Logos and Business cards\Workboat Logo.png">
            <a:extLst>
              <a:ext uri="{FF2B5EF4-FFF2-40B4-BE49-F238E27FC236}">
                <a16:creationId xmlns:a16="http://schemas.microsoft.com/office/drawing/2014/main" id="{0D8CC56F-43BB-D24A-928A-9BF4152DD4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31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E11F58-C1C3-D54E-AE84-4ACAFE8DD06C}"/>
              </a:ext>
            </a:extLst>
          </p:cNvPr>
          <p:cNvPicPr>
            <a:picLocks noChangeAspect="1"/>
          </p:cNvPicPr>
          <p:nvPr/>
        </p:nvPicPr>
        <p:blipFill>
          <a:blip r:embed="rId2"/>
          <a:stretch>
            <a:fillRect/>
          </a:stretch>
        </p:blipFill>
        <p:spPr>
          <a:xfrm>
            <a:off x="2798956" y="1707278"/>
            <a:ext cx="6345044" cy="6239107"/>
          </a:xfrm>
          <a:prstGeom prst="rect">
            <a:avLst/>
          </a:prstGeom>
        </p:spPr>
      </p:pic>
      <p:sp>
        <p:nvSpPr>
          <p:cNvPr id="8" name="Title 7">
            <a:extLst>
              <a:ext uri="{FF2B5EF4-FFF2-40B4-BE49-F238E27FC236}">
                <a16:creationId xmlns:a16="http://schemas.microsoft.com/office/drawing/2014/main" id="{BDA77796-A99F-534E-B710-8DFCD5C5BBE5}"/>
              </a:ext>
            </a:extLst>
          </p:cNvPr>
          <p:cNvSpPr>
            <a:spLocks noGrp="1"/>
          </p:cNvSpPr>
          <p:nvPr>
            <p:ph type="title"/>
          </p:nvPr>
        </p:nvSpPr>
        <p:spPr/>
        <p:txBody>
          <a:bodyPr>
            <a:normAutofit/>
          </a:bodyPr>
          <a:lstStyle/>
          <a:p>
            <a:r>
              <a:rPr lang="en-US" sz="4400" dirty="0"/>
              <a:t>The hard bit - implementation</a:t>
            </a:r>
            <a:endParaRPr lang="en-US" b="0" dirty="0"/>
          </a:p>
        </p:txBody>
      </p:sp>
      <p:sp>
        <p:nvSpPr>
          <p:cNvPr id="3" name="Content Placeholder 2">
            <a:extLst>
              <a:ext uri="{FF2B5EF4-FFF2-40B4-BE49-F238E27FC236}">
                <a16:creationId xmlns:a16="http://schemas.microsoft.com/office/drawing/2014/main" id="{3956AC1D-3291-6440-86ED-07E873C747E4}"/>
              </a:ext>
            </a:extLst>
          </p:cNvPr>
          <p:cNvSpPr>
            <a:spLocks noGrp="1"/>
          </p:cNvSpPr>
          <p:nvPr>
            <p:ph idx="4294967295"/>
          </p:nvPr>
        </p:nvSpPr>
        <p:spPr>
          <a:xfrm>
            <a:off x="1" y="1707279"/>
            <a:ext cx="3425780" cy="5150722"/>
          </a:xfrm>
          <a:solidFill>
            <a:srgbClr val="006B95"/>
          </a:solidFill>
          <a:ln>
            <a:solidFill>
              <a:schemeClr val="tx2"/>
            </a:solidFill>
          </a:ln>
        </p:spPr>
        <p:txBody>
          <a:bodyPr>
            <a:normAutofit fontScale="70000" lnSpcReduction="20000"/>
          </a:bodyPr>
          <a:lstStyle/>
          <a:p>
            <a:pPr marL="0" indent="0" algn="ctr">
              <a:buNone/>
            </a:pPr>
            <a:br>
              <a:rPr lang="en-US" sz="3400" dirty="0">
                <a:solidFill>
                  <a:schemeClr val="bg1"/>
                </a:solidFill>
              </a:rPr>
            </a:br>
            <a:r>
              <a:rPr lang="en-US" sz="3400" dirty="0">
                <a:solidFill>
                  <a:schemeClr val="bg1"/>
                </a:solidFill>
              </a:rPr>
              <a:t>Safety Culture</a:t>
            </a:r>
            <a:br>
              <a:rPr lang="en-US" sz="3400" dirty="0">
                <a:solidFill>
                  <a:schemeClr val="bg1"/>
                </a:solidFill>
              </a:rPr>
            </a:br>
            <a:br>
              <a:rPr lang="en-US" sz="3400" dirty="0">
                <a:solidFill>
                  <a:schemeClr val="bg1"/>
                </a:solidFill>
              </a:rPr>
            </a:br>
            <a:r>
              <a:rPr lang="en-US" sz="3400" dirty="0">
                <a:solidFill>
                  <a:schemeClr val="bg1"/>
                </a:solidFill>
              </a:rPr>
              <a:t>….</a:t>
            </a:r>
            <a:r>
              <a:rPr lang="en-GB" sz="3400" dirty="0">
                <a:solidFill>
                  <a:schemeClr val="bg1"/>
                </a:solidFill>
              </a:rPr>
              <a:t>is the product of individual and group values, attitudes, perceptions, competencies and patterns of behaviour that determine the commitment to, and the style and proficiency of, an organisation’s health and safety management.</a:t>
            </a:r>
          </a:p>
          <a:p>
            <a:pPr marL="0" indent="0" algn="ctr">
              <a:buNone/>
            </a:pPr>
            <a:endParaRPr lang="en-GB" dirty="0">
              <a:solidFill>
                <a:schemeClr val="bg1"/>
              </a:solidFill>
            </a:endParaRPr>
          </a:p>
          <a:p>
            <a:pPr marL="0" indent="0" algn="ctr">
              <a:buNone/>
            </a:pPr>
            <a:r>
              <a:rPr lang="en-GB" dirty="0">
                <a:solidFill>
                  <a:schemeClr val="bg1"/>
                </a:solidFill>
              </a:rPr>
              <a:t> …..HSE…..</a:t>
            </a:r>
          </a:p>
          <a:p>
            <a:pPr marL="0" indent="0">
              <a:buNone/>
            </a:pPr>
            <a:endParaRPr lang="en-US" dirty="0">
              <a:solidFill>
                <a:schemeClr val="bg1"/>
              </a:solidFill>
            </a:endParaRPr>
          </a:p>
        </p:txBody>
      </p:sp>
      <p:pic>
        <p:nvPicPr>
          <p:cNvPr id="9" name="Picture 8" descr="C:\Users\kforster\Desktop\WA\WA Logos and Business cards\Workboat Logo.png">
            <a:extLst>
              <a:ext uri="{FF2B5EF4-FFF2-40B4-BE49-F238E27FC236}">
                <a16:creationId xmlns:a16="http://schemas.microsoft.com/office/drawing/2014/main" id="{6321804D-E8BA-8B4A-B283-986BBE9634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138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E11F58-C1C3-D54E-AE84-4ACAFE8DD06C}"/>
              </a:ext>
            </a:extLst>
          </p:cNvPr>
          <p:cNvPicPr>
            <a:picLocks noChangeAspect="1"/>
          </p:cNvPicPr>
          <p:nvPr/>
        </p:nvPicPr>
        <p:blipFill>
          <a:blip r:embed="rId2"/>
          <a:stretch>
            <a:fillRect/>
          </a:stretch>
        </p:blipFill>
        <p:spPr>
          <a:xfrm>
            <a:off x="2798956" y="1707278"/>
            <a:ext cx="6345044" cy="6239107"/>
          </a:xfrm>
          <a:prstGeom prst="rect">
            <a:avLst/>
          </a:prstGeom>
        </p:spPr>
      </p:pic>
      <p:sp>
        <p:nvSpPr>
          <p:cNvPr id="8" name="Title 7">
            <a:extLst>
              <a:ext uri="{FF2B5EF4-FFF2-40B4-BE49-F238E27FC236}">
                <a16:creationId xmlns:a16="http://schemas.microsoft.com/office/drawing/2014/main" id="{BDA77796-A99F-534E-B710-8DFCD5C5BBE5}"/>
              </a:ext>
            </a:extLst>
          </p:cNvPr>
          <p:cNvSpPr>
            <a:spLocks noGrp="1"/>
          </p:cNvSpPr>
          <p:nvPr>
            <p:ph type="title"/>
          </p:nvPr>
        </p:nvSpPr>
        <p:spPr/>
        <p:txBody>
          <a:bodyPr>
            <a:normAutofit/>
          </a:bodyPr>
          <a:lstStyle/>
          <a:p>
            <a:r>
              <a:rPr lang="en-US" sz="4400" dirty="0"/>
              <a:t>The hard bit - implementation</a:t>
            </a:r>
            <a:endParaRPr lang="en-US" b="0" dirty="0"/>
          </a:p>
        </p:txBody>
      </p:sp>
      <p:sp>
        <p:nvSpPr>
          <p:cNvPr id="3" name="Content Placeholder 2">
            <a:extLst>
              <a:ext uri="{FF2B5EF4-FFF2-40B4-BE49-F238E27FC236}">
                <a16:creationId xmlns:a16="http://schemas.microsoft.com/office/drawing/2014/main" id="{3956AC1D-3291-6440-86ED-07E873C747E4}"/>
              </a:ext>
            </a:extLst>
          </p:cNvPr>
          <p:cNvSpPr>
            <a:spLocks noGrp="1"/>
          </p:cNvSpPr>
          <p:nvPr>
            <p:ph idx="4294967295"/>
          </p:nvPr>
        </p:nvSpPr>
        <p:spPr>
          <a:xfrm>
            <a:off x="0" y="1707279"/>
            <a:ext cx="3590925" cy="5150722"/>
          </a:xfrm>
          <a:solidFill>
            <a:srgbClr val="006B95"/>
          </a:solidFill>
          <a:ln>
            <a:solidFill>
              <a:schemeClr val="tx2"/>
            </a:solidFill>
          </a:ln>
        </p:spPr>
        <p:txBody>
          <a:bodyPr>
            <a:normAutofit/>
          </a:bodyPr>
          <a:lstStyle/>
          <a:p>
            <a:pPr marL="0" indent="0">
              <a:buNone/>
            </a:pPr>
            <a:r>
              <a:rPr lang="en-US" dirty="0">
                <a:solidFill>
                  <a:schemeClr val="bg1"/>
                </a:solidFill>
              </a:rPr>
              <a:t>  Inclusion</a:t>
            </a:r>
          </a:p>
          <a:p>
            <a:pPr marL="0" indent="0">
              <a:buNone/>
            </a:pPr>
            <a:endParaRPr lang="en-US" dirty="0">
              <a:solidFill>
                <a:schemeClr val="bg1"/>
              </a:solidFill>
            </a:endParaRPr>
          </a:p>
          <a:p>
            <a:pPr marL="0" indent="0">
              <a:buNone/>
            </a:pPr>
            <a:r>
              <a:rPr lang="en-US" dirty="0">
                <a:solidFill>
                  <a:schemeClr val="bg1"/>
                </a:solidFill>
              </a:rPr>
              <a:t>  Responsibilities</a:t>
            </a:r>
          </a:p>
          <a:p>
            <a:endParaRPr lang="en-US" dirty="0">
              <a:solidFill>
                <a:schemeClr val="bg1"/>
              </a:solidFill>
            </a:endParaRPr>
          </a:p>
          <a:p>
            <a:pPr marL="0" indent="0">
              <a:buNone/>
            </a:pPr>
            <a:r>
              <a:rPr lang="en-US" dirty="0">
                <a:solidFill>
                  <a:schemeClr val="bg1"/>
                </a:solidFill>
              </a:rPr>
              <a:t>  Getting buy in</a:t>
            </a:r>
            <a:br>
              <a:rPr lang="en-US" dirty="0">
                <a:solidFill>
                  <a:schemeClr val="bg1"/>
                </a:solidFill>
              </a:rPr>
            </a:br>
            <a:r>
              <a:rPr lang="en-US" dirty="0">
                <a:solidFill>
                  <a:schemeClr val="bg1"/>
                </a:solidFill>
              </a:rPr>
              <a:t>			</a:t>
            </a:r>
          </a:p>
        </p:txBody>
      </p:sp>
      <p:pic>
        <p:nvPicPr>
          <p:cNvPr id="9" name="Picture 8" descr="C:\Users\kforster\Desktop\WA\WA Logos and Business cards\Workboat Logo.png">
            <a:extLst>
              <a:ext uri="{FF2B5EF4-FFF2-40B4-BE49-F238E27FC236}">
                <a16:creationId xmlns:a16="http://schemas.microsoft.com/office/drawing/2014/main" id="{6321804D-E8BA-8B4A-B283-986BBE9634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5B7721-CF34-2743-9A63-F90CA7D62348}"/>
              </a:ext>
            </a:extLst>
          </p:cNvPr>
          <p:cNvPicPr>
            <a:picLocks noChangeAspect="1"/>
          </p:cNvPicPr>
          <p:nvPr/>
        </p:nvPicPr>
        <p:blipFill>
          <a:blip r:embed="rId4"/>
          <a:stretch>
            <a:fillRect/>
          </a:stretch>
        </p:blipFill>
        <p:spPr>
          <a:xfrm rot="1406523">
            <a:off x="2125012" y="4633781"/>
            <a:ext cx="2385096" cy="2987274"/>
          </a:xfrm>
          <a:prstGeom prst="rect">
            <a:avLst/>
          </a:prstGeom>
        </p:spPr>
      </p:pic>
    </p:spTree>
    <p:extLst>
      <p:ext uri="{BB962C8B-B14F-4D97-AF65-F5344CB8AC3E}">
        <p14:creationId xmlns:p14="http://schemas.microsoft.com/office/powerpoint/2010/main" val="3833667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CC12F7A-E7AD-3C40-8ADC-74C77FEB5ECE}"/>
              </a:ext>
            </a:extLst>
          </p:cNvPr>
          <p:cNvGraphicFramePr/>
          <p:nvPr>
            <p:extLst>
              <p:ext uri="{D42A27DB-BD31-4B8C-83A1-F6EECF244321}">
                <p14:modId xmlns:p14="http://schemas.microsoft.com/office/powerpoint/2010/main" val="3017751276"/>
              </p:ext>
            </p:extLst>
          </p:nvPr>
        </p:nvGraphicFramePr>
        <p:xfrm>
          <a:off x="817808" y="1126542"/>
          <a:ext cx="7508383" cy="5364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8CACA27-AEA0-5D45-BB2A-14C0DB567A46}"/>
              </a:ext>
            </a:extLst>
          </p:cNvPr>
          <p:cNvSpPr>
            <a:spLocks noGrp="1"/>
          </p:cNvSpPr>
          <p:nvPr>
            <p:ph type="title"/>
          </p:nvPr>
        </p:nvSpPr>
        <p:spPr>
          <a:xfrm>
            <a:off x="457200" y="221803"/>
            <a:ext cx="8229600" cy="1143000"/>
          </a:xfrm>
        </p:spPr>
        <p:txBody>
          <a:bodyPr/>
          <a:lstStyle/>
          <a:p>
            <a:r>
              <a:rPr lang="en-US" dirty="0"/>
              <a:t>Maritime Cyber Risks in SMS</a:t>
            </a:r>
          </a:p>
        </p:txBody>
      </p:sp>
      <p:pic>
        <p:nvPicPr>
          <p:cNvPr id="3" name="Picture 2">
            <a:extLst>
              <a:ext uri="{FF2B5EF4-FFF2-40B4-BE49-F238E27FC236}">
                <a16:creationId xmlns:a16="http://schemas.microsoft.com/office/drawing/2014/main" id="{6E20EA45-8D51-F849-AA79-6AF43BC8C961}"/>
              </a:ext>
            </a:extLst>
          </p:cNvPr>
          <p:cNvPicPr>
            <a:picLocks noChangeAspect="1"/>
          </p:cNvPicPr>
          <p:nvPr/>
        </p:nvPicPr>
        <p:blipFill>
          <a:blip r:embed="rId8"/>
          <a:stretch>
            <a:fillRect/>
          </a:stretch>
        </p:blipFill>
        <p:spPr>
          <a:xfrm>
            <a:off x="2659648" y="2171934"/>
            <a:ext cx="3586606" cy="3511885"/>
          </a:xfrm>
          <a:prstGeom prst="rect">
            <a:avLst/>
          </a:prstGeom>
          <a:noFill/>
        </p:spPr>
      </p:pic>
      <p:sp>
        <p:nvSpPr>
          <p:cNvPr id="5" name="TextBox 4">
            <a:extLst>
              <a:ext uri="{FF2B5EF4-FFF2-40B4-BE49-F238E27FC236}">
                <a16:creationId xmlns:a16="http://schemas.microsoft.com/office/drawing/2014/main" id="{3DB2FF50-293F-5249-A40F-633053B13C40}"/>
              </a:ext>
            </a:extLst>
          </p:cNvPr>
          <p:cNvSpPr txBox="1"/>
          <p:nvPr/>
        </p:nvSpPr>
        <p:spPr>
          <a:xfrm>
            <a:off x="5596572" y="6488668"/>
            <a:ext cx="3476593" cy="369332"/>
          </a:xfrm>
          <a:prstGeom prst="rect">
            <a:avLst/>
          </a:prstGeom>
          <a:noFill/>
        </p:spPr>
        <p:txBody>
          <a:bodyPr wrap="none" rtlCol="0">
            <a:spAutoFit/>
          </a:bodyPr>
          <a:lstStyle/>
          <a:p>
            <a:r>
              <a:rPr lang="en-US" dirty="0"/>
              <a:t>Taken from IMO - MSC-FAL.1/Circ.3</a:t>
            </a:r>
          </a:p>
        </p:txBody>
      </p:sp>
    </p:spTree>
    <p:extLst>
      <p:ext uri="{BB962C8B-B14F-4D97-AF65-F5344CB8AC3E}">
        <p14:creationId xmlns:p14="http://schemas.microsoft.com/office/powerpoint/2010/main" val="2699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D17F-3FDA-A947-8FA3-29613D9648DD}"/>
              </a:ext>
            </a:extLst>
          </p:cNvPr>
          <p:cNvSpPr>
            <a:spLocks noGrp="1"/>
          </p:cNvSpPr>
          <p:nvPr>
            <p:ph type="title"/>
          </p:nvPr>
        </p:nvSpPr>
        <p:spPr>
          <a:xfrm>
            <a:off x="457200" y="697999"/>
            <a:ext cx="8229600" cy="1143000"/>
          </a:xfrm>
        </p:spPr>
        <p:txBody>
          <a:bodyPr/>
          <a:lstStyle/>
          <a:p>
            <a:pPr algn="l"/>
            <a:r>
              <a:rPr lang="en-US" dirty="0"/>
              <a:t>Training</a:t>
            </a:r>
          </a:p>
        </p:txBody>
      </p:sp>
      <p:sp>
        <p:nvSpPr>
          <p:cNvPr id="3" name="Content Placeholder 2">
            <a:extLst>
              <a:ext uri="{FF2B5EF4-FFF2-40B4-BE49-F238E27FC236}">
                <a16:creationId xmlns:a16="http://schemas.microsoft.com/office/drawing/2014/main" id="{04930638-40E1-0B49-8305-9798773BA9BC}"/>
              </a:ext>
            </a:extLst>
          </p:cNvPr>
          <p:cNvSpPr>
            <a:spLocks noGrp="1"/>
          </p:cNvSpPr>
          <p:nvPr>
            <p:ph idx="1"/>
          </p:nvPr>
        </p:nvSpPr>
        <p:spPr>
          <a:xfrm>
            <a:off x="245327" y="1903440"/>
            <a:ext cx="5118410" cy="4502109"/>
          </a:xfrm>
        </p:spPr>
        <p:txBody>
          <a:bodyPr>
            <a:normAutofit/>
          </a:bodyPr>
          <a:lstStyle/>
          <a:p>
            <a:r>
              <a:rPr lang="en-US" dirty="0"/>
              <a:t>Masters</a:t>
            </a:r>
          </a:p>
          <a:p>
            <a:r>
              <a:rPr lang="en-US" dirty="0"/>
              <a:t>DP</a:t>
            </a:r>
          </a:p>
          <a:p>
            <a:r>
              <a:rPr lang="en-US" dirty="0"/>
              <a:t>H&amp;S</a:t>
            </a:r>
          </a:p>
          <a:p>
            <a:r>
              <a:rPr lang="en-US" dirty="0"/>
              <a:t>Int auditor</a:t>
            </a:r>
          </a:p>
          <a:p>
            <a:endParaRPr lang="en-US" dirty="0"/>
          </a:p>
          <a:p>
            <a:r>
              <a:rPr lang="en-US" dirty="0"/>
              <a:t>Small commercial vessel regulation</a:t>
            </a:r>
          </a:p>
        </p:txBody>
      </p:sp>
      <p:pic>
        <p:nvPicPr>
          <p:cNvPr id="5" name="Picture 4" descr="Text&#10;&#10;Description automatically generated">
            <a:extLst>
              <a:ext uri="{FF2B5EF4-FFF2-40B4-BE49-F238E27FC236}">
                <a16:creationId xmlns:a16="http://schemas.microsoft.com/office/drawing/2014/main" id="{3B1D982C-96B6-2641-8821-5CF454810E9C}"/>
              </a:ext>
            </a:extLst>
          </p:cNvPr>
          <p:cNvPicPr>
            <a:picLocks noChangeAspect="1"/>
          </p:cNvPicPr>
          <p:nvPr/>
        </p:nvPicPr>
        <p:blipFill rotWithShape="1">
          <a:blip r:embed="rId2"/>
          <a:srcRect l="13828" r="17012"/>
          <a:stretch/>
        </p:blipFill>
        <p:spPr>
          <a:xfrm rot="762446">
            <a:off x="3096791" y="383402"/>
            <a:ext cx="5988939" cy="4209558"/>
          </a:xfrm>
          <a:prstGeom prst="rect">
            <a:avLst/>
          </a:prstGeom>
        </p:spPr>
      </p:pic>
      <p:pic>
        <p:nvPicPr>
          <p:cNvPr id="7" name="Picture 6" descr="A hand holding a stack of cash&#10;&#10;Description automatically generated with medium confidence">
            <a:extLst>
              <a:ext uri="{FF2B5EF4-FFF2-40B4-BE49-F238E27FC236}">
                <a16:creationId xmlns:a16="http://schemas.microsoft.com/office/drawing/2014/main" id="{FC2FFBAE-7947-0F49-B4E4-6F866AF71F93}"/>
              </a:ext>
            </a:extLst>
          </p:cNvPr>
          <p:cNvPicPr>
            <a:picLocks noChangeAspect="1"/>
          </p:cNvPicPr>
          <p:nvPr/>
        </p:nvPicPr>
        <p:blipFill rotWithShape="1">
          <a:blip r:embed="rId3"/>
          <a:srcRect l="4747" t="1292" r="37577" b="-1292"/>
          <a:stretch/>
        </p:blipFill>
        <p:spPr>
          <a:xfrm rot="5400000">
            <a:off x="5797012" y="4047215"/>
            <a:ext cx="3744289" cy="3155794"/>
          </a:xfrm>
          <a:prstGeom prst="rect">
            <a:avLst/>
          </a:prstGeom>
          <a:effectLst>
            <a:softEdge rad="109504"/>
          </a:effectLst>
        </p:spPr>
      </p:pic>
      <p:pic>
        <p:nvPicPr>
          <p:cNvPr id="8" name="Picture 7" descr="C:\Users\kforster\Desktop\WA\WA Logos and Business cards\Workboat Logo.png">
            <a:extLst>
              <a:ext uri="{FF2B5EF4-FFF2-40B4-BE49-F238E27FC236}">
                <a16:creationId xmlns:a16="http://schemas.microsoft.com/office/drawing/2014/main" id="{D9FFCE52-2E9B-AA48-B269-78E95C60DF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392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49D9-D85D-EB49-A4FD-900419DAA062}"/>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C40CFC72-ECFD-3E4B-AD58-EFDF7CA2380E}"/>
              </a:ext>
            </a:extLst>
          </p:cNvPr>
          <p:cNvSpPr>
            <a:spLocks noGrp="1"/>
          </p:cNvSpPr>
          <p:nvPr>
            <p:ph idx="1"/>
          </p:nvPr>
        </p:nvSpPr>
        <p:spPr/>
        <p:txBody>
          <a:bodyPr/>
          <a:lstStyle/>
          <a:p>
            <a:pPr marL="0" indent="0" algn="ctr">
              <a:buNone/>
            </a:pPr>
            <a:endParaRPr lang="en-US" dirty="0"/>
          </a:p>
          <a:p>
            <a:pPr marL="0" indent="0" algn="ctr">
              <a:buNone/>
            </a:pPr>
            <a:r>
              <a:rPr lang="en-US" dirty="0"/>
              <a:t>Simon Jinks</a:t>
            </a:r>
          </a:p>
          <a:p>
            <a:pPr marL="0" indent="0" algn="ctr">
              <a:buNone/>
            </a:pPr>
            <a:r>
              <a:rPr lang="en-US" dirty="0"/>
              <a:t>SeaRegs Training</a:t>
            </a:r>
          </a:p>
          <a:p>
            <a:pPr marL="0" indent="0" algn="ctr">
              <a:buNone/>
            </a:pPr>
            <a:r>
              <a:rPr lang="en-US" dirty="0" err="1"/>
              <a:t>simon@searegs.co.uk</a:t>
            </a:r>
            <a:endParaRPr lang="en-US" dirty="0"/>
          </a:p>
          <a:p>
            <a:pPr marL="0" indent="0">
              <a:buNone/>
            </a:pPr>
            <a:endParaRPr lang="en-US" dirty="0"/>
          </a:p>
        </p:txBody>
      </p:sp>
      <p:pic>
        <p:nvPicPr>
          <p:cNvPr id="5" name="Picture 4" descr="C:\Users\kforster\Desktop\WA\WA Logos and Business cards\Workboat Logo.png">
            <a:extLst>
              <a:ext uri="{FF2B5EF4-FFF2-40B4-BE49-F238E27FC236}">
                <a16:creationId xmlns:a16="http://schemas.microsoft.com/office/drawing/2014/main" id="{EDD34D58-4CBD-CA41-8793-C90F9E2E95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968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SMS objectives</a:t>
            </a:r>
          </a:p>
        </p:txBody>
      </p:sp>
      <p:sp>
        <p:nvSpPr>
          <p:cNvPr id="3" name="Content Placeholder 2"/>
          <p:cNvSpPr>
            <a:spLocks noGrp="1"/>
          </p:cNvSpPr>
          <p:nvPr>
            <p:ph idx="1"/>
          </p:nvPr>
        </p:nvSpPr>
        <p:spPr/>
        <p:txBody>
          <a:bodyPr>
            <a:normAutofit/>
          </a:bodyPr>
          <a:lstStyle/>
          <a:p>
            <a:r>
              <a:rPr lang="en-US" sz="2800" dirty="0">
                <a:solidFill>
                  <a:srgbClr val="000000"/>
                </a:solidFill>
              </a:rPr>
              <a:t>Provide a standard for the safe management and operation of ships and for prevention of pollution. </a:t>
            </a:r>
            <a:br>
              <a:rPr lang="en-US" sz="2800" dirty="0">
                <a:solidFill>
                  <a:srgbClr val="000000"/>
                </a:solidFill>
              </a:rPr>
            </a:br>
            <a:endParaRPr lang="en-US" sz="2800" dirty="0">
              <a:solidFill>
                <a:srgbClr val="000000"/>
              </a:solidFill>
            </a:endParaRPr>
          </a:p>
          <a:p>
            <a:r>
              <a:rPr lang="en-US" sz="2800" dirty="0">
                <a:solidFill>
                  <a:srgbClr val="000000"/>
                </a:solidFill>
              </a:rPr>
              <a:t>Ensure safety at sea</a:t>
            </a:r>
            <a:br>
              <a:rPr lang="en-US" sz="2800" dirty="0">
                <a:solidFill>
                  <a:srgbClr val="000000"/>
                </a:solidFill>
              </a:rPr>
            </a:br>
            <a:endParaRPr lang="en-US" sz="2800" dirty="0">
              <a:solidFill>
                <a:srgbClr val="000000"/>
              </a:solidFill>
            </a:endParaRPr>
          </a:p>
          <a:p>
            <a:r>
              <a:rPr lang="en-US" sz="2800" dirty="0">
                <a:solidFill>
                  <a:srgbClr val="000000"/>
                </a:solidFill>
              </a:rPr>
              <a:t>Prevention of human injury or loss of life</a:t>
            </a:r>
            <a:br>
              <a:rPr lang="en-US" sz="2800" dirty="0">
                <a:solidFill>
                  <a:srgbClr val="000000"/>
                </a:solidFill>
              </a:rPr>
            </a:br>
            <a:endParaRPr lang="en-US" sz="2800" dirty="0">
              <a:solidFill>
                <a:srgbClr val="000000"/>
              </a:solidFill>
            </a:endParaRPr>
          </a:p>
          <a:p>
            <a:r>
              <a:rPr lang="en-US" sz="2800" dirty="0">
                <a:solidFill>
                  <a:srgbClr val="000000"/>
                </a:solidFill>
              </a:rPr>
              <a:t>Avoidance of damage to the environment and property</a:t>
            </a:r>
          </a:p>
        </p:txBody>
      </p:sp>
      <p:pic>
        <p:nvPicPr>
          <p:cNvPr id="4" name="Picture 3" descr="C:\Users\kforster\Desktop\WA\WA Logos and Business cards\Workboat Logo.png">
            <a:extLst>
              <a:ext uri="{FF2B5EF4-FFF2-40B4-BE49-F238E27FC236}">
                <a16:creationId xmlns:a16="http://schemas.microsoft.com/office/drawing/2014/main" id="{A60BFE62-2896-0E40-AFCA-E17FDD314F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7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6933"/>
            <a:ext cx="8229600" cy="857250"/>
          </a:xfrm>
        </p:spPr>
        <p:txBody>
          <a:bodyPr>
            <a:normAutofit/>
          </a:bodyPr>
          <a:lstStyle/>
          <a:p>
            <a:r>
              <a:rPr lang="en-US" dirty="0"/>
              <a:t>ISM, DSM and the codes</a:t>
            </a:r>
          </a:p>
        </p:txBody>
      </p:sp>
      <p:pic>
        <p:nvPicPr>
          <p:cNvPr id="6" name="Picture 5"/>
          <p:cNvPicPr>
            <a:picLocks noChangeAspect="1"/>
          </p:cNvPicPr>
          <p:nvPr/>
        </p:nvPicPr>
        <p:blipFill>
          <a:blip r:embed="rId2"/>
          <a:stretch>
            <a:fillRect/>
          </a:stretch>
        </p:blipFill>
        <p:spPr>
          <a:xfrm>
            <a:off x="90621" y="1741054"/>
            <a:ext cx="2976364" cy="3891386"/>
          </a:xfrm>
          <a:prstGeom prst="rect">
            <a:avLst/>
          </a:prstGeom>
        </p:spPr>
      </p:pic>
      <p:pic>
        <p:nvPicPr>
          <p:cNvPr id="4" name="Picture 3" descr="Screen Shot 2018-07-14 at 05.05.37.pn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8484" t="3948"/>
          <a:stretch/>
        </p:blipFill>
        <p:spPr>
          <a:xfrm>
            <a:off x="3164820" y="1805959"/>
            <a:ext cx="3095823" cy="3826483"/>
          </a:xfrm>
          <a:prstGeom prst="rect">
            <a:avLst/>
          </a:prstGeom>
        </p:spPr>
      </p:pic>
      <p:grpSp>
        <p:nvGrpSpPr>
          <p:cNvPr id="9" name="Group 8">
            <a:extLst>
              <a:ext uri="{FF2B5EF4-FFF2-40B4-BE49-F238E27FC236}">
                <a16:creationId xmlns:a16="http://schemas.microsoft.com/office/drawing/2014/main" id="{30D14A11-BEA4-AB49-A4A6-BE3075E6C394}"/>
              </a:ext>
            </a:extLst>
          </p:cNvPr>
          <p:cNvGrpSpPr/>
          <p:nvPr/>
        </p:nvGrpSpPr>
        <p:grpSpPr>
          <a:xfrm>
            <a:off x="4300367" y="1862435"/>
            <a:ext cx="4758178" cy="4292033"/>
            <a:chOff x="4300366" y="1005185"/>
            <a:chExt cx="4758178" cy="4292033"/>
          </a:xfrm>
        </p:grpSpPr>
        <p:pic>
          <p:nvPicPr>
            <p:cNvPr id="5" name="Picture 4" descr="A picture containing text, outdoor, boat&#10;&#10;Description automatically generated">
              <a:extLst>
                <a:ext uri="{FF2B5EF4-FFF2-40B4-BE49-F238E27FC236}">
                  <a16:creationId xmlns:a16="http://schemas.microsoft.com/office/drawing/2014/main" id="{0EC11F91-4B4E-8C48-B11D-6C67CCF05550}"/>
                </a:ext>
              </a:extLst>
            </p:cNvPr>
            <p:cNvPicPr>
              <a:picLocks noChangeAspect="1"/>
            </p:cNvPicPr>
            <p:nvPr/>
          </p:nvPicPr>
          <p:blipFill>
            <a:blip r:embed="rId5"/>
            <a:stretch>
              <a:fillRect/>
            </a:stretch>
          </p:blipFill>
          <p:spPr>
            <a:xfrm>
              <a:off x="6358476" y="1005185"/>
              <a:ext cx="2700068" cy="3862302"/>
            </a:xfrm>
            <a:prstGeom prst="rect">
              <a:avLst/>
            </a:prstGeom>
          </p:spPr>
        </p:pic>
        <p:pic>
          <p:nvPicPr>
            <p:cNvPr id="8" name="Picture 7" descr="A picture containing text, ship, watercraft, transport&#10;&#10;Description automatically generated">
              <a:extLst>
                <a:ext uri="{FF2B5EF4-FFF2-40B4-BE49-F238E27FC236}">
                  <a16:creationId xmlns:a16="http://schemas.microsoft.com/office/drawing/2014/main" id="{608E5B4B-4560-8345-9FE6-E1FACDA869E6}"/>
                </a:ext>
              </a:extLst>
            </p:cNvPr>
            <p:cNvPicPr>
              <a:picLocks noChangeAspect="1"/>
            </p:cNvPicPr>
            <p:nvPr/>
          </p:nvPicPr>
          <p:blipFill>
            <a:blip r:embed="rId6"/>
            <a:stretch>
              <a:fillRect/>
            </a:stretch>
          </p:blipFill>
          <p:spPr>
            <a:xfrm rot="1763629">
              <a:off x="4300366" y="2708306"/>
              <a:ext cx="1814907" cy="2588912"/>
            </a:xfrm>
            <a:prstGeom prst="rect">
              <a:avLst/>
            </a:prstGeom>
          </p:spPr>
        </p:pic>
      </p:grpSp>
      <p:pic>
        <p:nvPicPr>
          <p:cNvPr id="10" name="Picture 9" descr="C:\Users\kforster\Desktop\WA\WA Logos and Business cards\Workboat Logo.png">
            <a:extLst>
              <a:ext uri="{FF2B5EF4-FFF2-40B4-BE49-F238E27FC236}">
                <a16:creationId xmlns:a16="http://schemas.microsoft.com/office/drawing/2014/main" id="{C18306E5-A21E-DF48-A7E8-08B59CACA4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571748" y="1204721"/>
            <a:ext cx="928115" cy="674370"/>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600331" y="1051104"/>
            <a:ext cx="12356621" cy="946027"/>
          </a:xfrm>
          <a:prstGeom prst="rect">
            <a:avLst/>
          </a:prstGeom>
        </p:spPr>
        <p:txBody>
          <a:bodyPr vert="horz" wrap="square" lIns="0" tIns="327278" rIns="0" bIns="0" rtlCol="0" anchor="ctr">
            <a:spAutoFit/>
          </a:bodyPr>
          <a:lstStyle/>
          <a:p>
            <a:pPr marL="2875771" algn="l">
              <a:spcBef>
                <a:spcPts val="1830"/>
              </a:spcBef>
            </a:pPr>
            <a:r>
              <a:rPr lang="en-US" sz="4000" spc="-5" dirty="0">
                <a:latin typeface="+mn-lt"/>
                <a:cs typeface="Tahoma"/>
              </a:rPr>
              <a:t>Int</a:t>
            </a:r>
            <a:r>
              <a:rPr lang="en-US" sz="4000" spc="5" dirty="0">
                <a:latin typeface="+mn-lt"/>
                <a:cs typeface="Tahoma"/>
              </a:rPr>
              <a:t>e</a:t>
            </a:r>
            <a:r>
              <a:rPr lang="en-US" sz="4000" spc="-5" dirty="0">
                <a:latin typeface="+mn-lt"/>
                <a:cs typeface="Tahoma"/>
              </a:rPr>
              <a:t>rnationa</a:t>
            </a:r>
            <a:r>
              <a:rPr lang="en-US" sz="4000" dirty="0">
                <a:latin typeface="+mn-lt"/>
                <a:cs typeface="Tahoma"/>
              </a:rPr>
              <a:t>l </a:t>
            </a:r>
            <a:r>
              <a:rPr lang="en-US" sz="4000" spc="-5" dirty="0">
                <a:latin typeface="+mn-lt"/>
                <a:cs typeface="Tahoma"/>
              </a:rPr>
              <a:t>S</a:t>
            </a:r>
            <a:r>
              <a:rPr lang="en-US" sz="4000" spc="-10" dirty="0">
                <a:latin typeface="+mn-lt"/>
                <a:cs typeface="Tahoma"/>
              </a:rPr>
              <a:t>a</a:t>
            </a:r>
            <a:r>
              <a:rPr lang="en-US" sz="4000" spc="-5" dirty="0">
                <a:latin typeface="+mn-lt"/>
                <a:cs typeface="Tahoma"/>
              </a:rPr>
              <a:t>fet</a:t>
            </a:r>
            <a:r>
              <a:rPr lang="en-US" sz="4000" dirty="0">
                <a:latin typeface="+mn-lt"/>
                <a:cs typeface="Tahoma"/>
              </a:rPr>
              <a:t>y Management</a:t>
            </a:r>
            <a:r>
              <a:rPr lang="en-US" sz="4000" spc="-25" dirty="0">
                <a:latin typeface="+mn-lt"/>
                <a:cs typeface="Tahoma"/>
              </a:rPr>
              <a:t> </a:t>
            </a:r>
            <a:r>
              <a:rPr lang="en-US" sz="4000" spc="-5" dirty="0">
                <a:latin typeface="+mn-lt"/>
                <a:cs typeface="Tahoma"/>
              </a:rPr>
              <a:t>Cod</a:t>
            </a:r>
            <a:r>
              <a:rPr lang="en-US" sz="4000" spc="5" dirty="0">
                <a:latin typeface="+mn-lt"/>
                <a:cs typeface="Tahoma"/>
              </a:rPr>
              <a:t>e</a:t>
            </a:r>
            <a:endParaRPr sz="4000" spc="-5" dirty="0">
              <a:latin typeface="+mn-lt"/>
            </a:endParaRPr>
          </a:p>
        </p:txBody>
      </p:sp>
      <p:sp>
        <p:nvSpPr>
          <p:cNvPr id="6" name="object 6"/>
          <p:cNvSpPr txBox="1"/>
          <p:nvPr/>
        </p:nvSpPr>
        <p:spPr>
          <a:xfrm>
            <a:off x="546303" y="2219613"/>
            <a:ext cx="4897764" cy="3303219"/>
          </a:xfrm>
          <a:prstGeom prst="rect">
            <a:avLst/>
          </a:prstGeom>
        </p:spPr>
        <p:txBody>
          <a:bodyPr vert="horz" wrap="square" lIns="0" tIns="0" rIns="0" bIns="0" rtlCol="0">
            <a:normAutofit/>
          </a:bodyPr>
          <a:lstStyle/>
          <a:p>
            <a:pPr marL="12700" marR="5080">
              <a:lnSpc>
                <a:spcPct val="120000"/>
              </a:lnSpc>
            </a:pPr>
            <a:r>
              <a:rPr lang="en-GB" sz="2800" spc="-5" dirty="0">
                <a:solidFill>
                  <a:srgbClr val="000000"/>
                </a:solidFill>
                <a:cs typeface="Tahoma"/>
              </a:rPr>
              <a:t>Full Title:</a:t>
            </a:r>
          </a:p>
          <a:p>
            <a:pPr marL="12700" marR="5080">
              <a:lnSpc>
                <a:spcPct val="120000"/>
              </a:lnSpc>
            </a:pPr>
            <a:r>
              <a:rPr lang="en-GB" sz="2800" i="1" spc="-5" dirty="0">
                <a:solidFill>
                  <a:srgbClr val="C00000"/>
                </a:solidFill>
                <a:cs typeface="Tahoma"/>
              </a:rPr>
              <a:t>The International Code for the Safe Operation of Ships and for Pollution Prevention</a:t>
            </a:r>
            <a:endParaRPr lang="en-GB" sz="2800" i="1" spc="-5" dirty="0">
              <a:solidFill>
                <a:srgbClr val="000000"/>
              </a:solidFill>
              <a:cs typeface="Tahoma"/>
            </a:endParaRPr>
          </a:p>
        </p:txBody>
      </p:sp>
      <p:pic>
        <p:nvPicPr>
          <p:cNvPr id="2" name="Picture 1"/>
          <p:cNvPicPr>
            <a:picLocks noChangeAspect="1"/>
          </p:cNvPicPr>
          <p:nvPr/>
        </p:nvPicPr>
        <p:blipFill>
          <a:blip r:embed="rId4"/>
          <a:stretch>
            <a:fillRect/>
          </a:stretch>
        </p:blipFill>
        <p:spPr>
          <a:xfrm>
            <a:off x="6323265" y="2219610"/>
            <a:ext cx="2339475" cy="3463098"/>
          </a:xfrm>
          <a:prstGeom prst="rect">
            <a:avLst/>
          </a:prstGeom>
        </p:spPr>
      </p:pic>
      <p:pic>
        <p:nvPicPr>
          <p:cNvPr id="7" name="Picture 6" descr="C:\Users\kforster\Desktop\WA\WA Logos and Business cards\Workboat Logo.png">
            <a:extLst>
              <a:ext uri="{FF2B5EF4-FFF2-40B4-BE49-F238E27FC236}">
                <a16:creationId xmlns:a16="http://schemas.microsoft.com/office/drawing/2014/main" id="{A1E5F6A9-15C2-BC45-B855-F0E37498FF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Shot 2018-08-06 at 16.07.10.jpg">
            <a:extLst>
              <a:ext uri="{FF2B5EF4-FFF2-40B4-BE49-F238E27FC236}">
                <a16:creationId xmlns:a16="http://schemas.microsoft.com/office/drawing/2014/main" id="{8BA7101D-86DD-D94F-A79D-9993B65FACC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43476">
            <a:off x="534232" y="4603626"/>
            <a:ext cx="4987116" cy="1012736"/>
          </a:xfrm>
          <a:prstGeom prst="rect">
            <a:avLst/>
          </a:prstGeom>
          <a:ln>
            <a:solidFill>
              <a:schemeClr val="tx1"/>
            </a:solidFill>
          </a:ln>
        </p:spPr>
      </p:pic>
      <p:sp>
        <p:nvSpPr>
          <p:cNvPr id="9" name="TextBox 8">
            <a:extLst>
              <a:ext uri="{FF2B5EF4-FFF2-40B4-BE49-F238E27FC236}">
                <a16:creationId xmlns:a16="http://schemas.microsoft.com/office/drawing/2014/main" id="{A020BE31-686D-2D4A-8556-19FC639EF5C4}"/>
              </a:ext>
            </a:extLst>
          </p:cNvPr>
          <p:cNvSpPr txBox="1"/>
          <p:nvPr/>
        </p:nvSpPr>
        <p:spPr>
          <a:xfrm>
            <a:off x="6221022" y="5806896"/>
            <a:ext cx="2543959" cy="646331"/>
          </a:xfrm>
          <a:prstGeom prst="rect">
            <a:avLst/>
          </a:prstGeom>
          <a:noFill/>
        </p:spPr>
        <p:txBody>
          <a:bodyPr wrap="square">
            <a:spAutoFit/>
          </a:bodyPr>
          <a:lstStyle/>
          <a:p>
            <a:pPr algn="ctr"/>
            <a:r>
              <a:rPr lang="en-GB" i="1" dirty="0"/>
              <a:t>Adopted 1993 </a:t>
            </a:r>
            <a:r>
              <a:rPr lang="en-GB" i="1" baseline="0" dirty="0"/>
              <a:t>and made mandatory in 1998</a:t>
            </a:r>
            <a:endParaRPr lang="en-GB" i="1" dirty="0"/>
          </a:p>
        </p:txBody>
      </p:sp>
    </p:spTree>
    <p:extLst>
      <p:ext uri="{BB962C8B-B14F-4D97-AF65-F5344CB8AC3E}">
        <p14:creationId xmlns:p14="http://schemas.microsoft.com/office/powerpoint/2010/main" val="70407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8851"/>
            <a:ext cx="8229600" cy="857250"/>
          </a:xfrm>
        </p:spPr>
        <p:txBody>
          <a:bodyPr/>
          <a:lstStyle/>
          <a:p>
            <a:r>
              <a:rPr lang="en-GB" dirty="0"/>
              <a:t>Evolution of ISM</a:t>
            </a:r>
            <a:endParaRPr lang="en-US" dirty="0"/>
          </a:p>
        </p:txBody>
      </p:sp>
      <p:pic>
        <p:nvPicPr>
          <p:cNvPr id="10" name="Picture 9"/>
          <p:cNvPicPr>
            <a:picLocks noChangeAspect="1"/>
          </p:cNvPicPr>
          <p:nvPr/>
        </p:nvPicPr>
        <p:blipFill>
          <a:blip r:embed="rId3"/>
          <a:stretch>
            <a:fillRect/>
          </a:stretch>
        </p:blipFill>
        <p:spPr>
          <a:xfrm>
            <a:off x="-100943" y="4084345"/>
            <a:ext cx="4557654" cy="2096204"/>
          </a:xfrm>
          <a:prstGeom prst="rect">
            <a:avLst/>
          </a:prstGeom>
        </p:spPr>
      </p:pic>
      <p:pic>
        <p:nvPicPr>
          <p:cNvPr id="6" name="Picture 5" descr="A helicopter flying over a large ship&#10;&#10;Description automatically generated with medium confidence">
            <a:extLst>
              <a:ext uri="{FF2B5EF4-FFF2-40B4-BE49-F238E27FC236}">
                <a16:creationId xmlns:a16="http://schemas.microsoft.com/office/drawing/2014/main" id="{96EBD614-3321-9E45-A525-DBBCE07DFE67}"/>
              </a:ext>
            </a:extLst>
          </p:cNvPr>
          <p:cNvPicPr>
            <a:picLocks noChangeAspect="1"/>
          </p:cNvPicPr>
          <p:nvPr/>
        </p:nvPicPr>
        <p:blipFill rotWithShape="1">
          <a:blip r:embed="rId4"/>
          <a:srcRect b="10164"/>
          <a:stretch/>
        </p:blipFill>
        <p:spPr>
          <a:xfrm>
            <a:off x="-113267" y="1732797"/>
            <a:ext cx="4100454" cy="2457976"/>
          </a:xfrm>
          <a:prstGeom prst="rect">
            <a:avLst/>
          </a:prstGeom>
        </p:spPr>
      </p:pic>
      <p:pic>
        <p:nvPicPr>
          <p:cNvPr id="11" name="Picture 10"/>
          <p:cNvPicPr>
            <a:picLocks noChangeAspect="1"/>
          </p:cNvPicPr>
          <p:nvPr/>
        </p:nvPicPr>
        <p:blipFill rotWithShape="1">
          <a:blip r:embed="rId5"/>
          <a:srcRect t="8520"/>
          <a:stretch/>
        </p:blipFill>
        <p:spPr>
          <a:xfrm>
            <a:off x="3987187" y="1732798"/>
            <a:ext cx="8520583" cy="4447751"/>
          </a:xfrm>
          <a:prstGeom prst="rect">
            <a:avLst/>
          </a:prstGeom>
        </p:spPr>
      </p:pic>
      <p:grpSp>
        <p:nvGrpSpPr>
          <p:cNvPr id="4" name="Group 3">
            <a:extLst>
              <a:ext uri="{FF2B5EF4-FFF2-40B4-BE49-F238E27FC236}">
                <a16:creationId xmlns:a16="http://schemas.microsoft.com/office/drawing/2014/main" id="{7E209B30-C708-A444-9417-A53A7D9EE14E}"/>
              </a:ext>
            </a:extLst>
          </p:cNvPr>
          <p:cNvGrpSpPr/>
          <p:nvPr/>
        </p:nvGrpSpPr>
        <p:grpSpPr>
          <a:xfrm>
            <a:off x="0" y="1767977"/>
            <a:ext cx="9069010" cy="4490809"/>
            <a:chOff x="0" y="910724"/>
            <a:chExt cx="9069010" cy="4490809"/>
          </a:xfrm>
        </p:grpSpPr>
        <p:sp>
          <p:nvSpPr>
            <p:cNvPr id="3" name="TextBox 2">
              <a:extLst>
                <a:ext uri="{FF2B5EF4-FFF2-40B4-BE49-F238E27FC236}">
                  <a16:creationId xmlns:a16="http://schemas.microsoft.com/office/drawing/2014/main" id="{4ACF0BFA-1766-354B-9B6F-1370E9D1ED2A}"/>
                </a:ext>
              </a:extLst>
            </p:cNvPr>
            <p:cNvSpPr txBox="1"/>
            <p:nvPr/>
          </p:nvSpPr>
          <p:spPr>
            <a:xfrm>
              <a:off x="4336256" y="957418"/>
              <a:ext cx="4732754" cy="4247317"/>
            </a:xfrm>
            <a:prstGeom prst="rect">
              <a:avLst/>
            </a:prstGeom>
            <a:noFill/>
          </p:spPr>
          <p:txBody>
            <a:bodyPr wrap="square" rtlCol="0">
              <a:spAutoFit/>
            </a:bodyPr>
            <a:lstStyle/>
            <a:p>
              <a:r>
                <a:rPr lang="en-US" b="1" dirty="0">
                  <a:solidFill>
                    <a:schemeClr val="bg1"/>
                  </a:solidFill>
                </a:rPr>
                <a:t>Sea Empress – Milford Haven (96)</a:t>
              </a: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r>
                <a:rPr lang="en-US" b="1" dirty="0">
                  <a:solidFill>
                    <a:schemeClr val="bg1"/>
                  </a:solidFill>
                </a:rPr>
                <a:t>72000 ton crude, bridge team management</a:t>
              </a:r>
            </a:p>
          </p:txBody>
        </p:sp>
        <p:sp>
          <p:nvSpPr>
            <p:cNvPr id="7" name="TextBox 6">
              <a:extLst>
                <a:ext uri="{FF2B5EF4-FFF2-40B4-BE49-F238E27FC236}">
                  <a16:creationId xmlns:a16="http://schemas.microsoft.com/office/drawing/2014/main" id="{EF405FB4-7FA7-564D-8048-DE0920AA37D1}"/>
                </a:ext>
              </a:extLst>
            </p:cNvPr>
            <p:cNvSpPr txBox="1"/>
            <p:nvPr/>
          </p:nvSpPr>
          <p:spPr>
            <a:xfrm>
              <a:off x="46298" y="3370208"/>
              <a:ext cx="4142716" cy="2031325"/>
            </a:xfrm>
            <a:prstGeom prst="rect">
              <a:avLst/>
            </a:prstGeom>
            <a:noFill/>
          </p:spPr>
          <p:txBody>
            <a:bodyPr wrap="square" rtlCol="0">
              <a:spAutoFit/>
            </a:bodyPr>
            <a:lstStyle/>
            <a:p>
              <a:r>
                <a:rPr lang="en-US" b="1" dirty="0">
                  <a:solidFill>
                    <a:schemeClr val="bg1"/>
                  </a:solidFill>
                </a:rPr>
                <a:t>Exxon Valdez - Alaska  (89)</a:t>
              </a: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r>
                <a:rPr lang="en-US" b="1" dirty="0">
                  <a:solidFill>
                    <a:schemeClr val="bg1"/>
                  </a:solidFill>
                </a:rPr>
                <a:t>10 million gallons – alcohol, procedures</a:t>
              </a:r>
            </a:p>
          </p:txBody>
        </p:sp>
        <p:sp>
          <p:nvSpPr>
            <p:cNvPr id="8" name="TextBox 7">
              <a:extLst>
                <a:ext uri="{FF2B5EF4-FFF2-40B4-BE49-F238E27FC236}">
                  <a16:creationId xmlns:a16="http://schemas.microsoft.com/office/drawing/2014/main" id="{D7872404-2A87-9048-98FA-3EFDD63549B0}"/>
                </a:ext>
              </a:extLst>
            </p:cNvPr>
            <p:cNvSpPr txBox="1"/>
            <p:nvPr/>
          </p:nvSpPr>
          <p:spPr>
            <a:xfrm>
              <a:off x="0" y="910724"/>
              <a:ext cx="4189014" cy="2308324"/>
            </a:xfrm>
            <a:prstGeom prst="rect">
              <a:avLst/>
            </a:prstGeom>
            <a:noFill/>
          </p:spPr>
          <p:txBody>
            <a:bodyPr wrap="square" rtlCol="0">
              <a:spAutoFit/>
            </a:bodyPr>
            <a:lstStyle/>
            <a:p>
              <a:r>
                <a:rPr lang="en-US" b="1" dirty="0">
                  <a:solidFill>
                    <a:schemeClr val="bg1"/>
                  </a:solidFill>
                </a:rPr>
                <a:t>Scandinavian Star– Baltic (90) - 159 dead</a:t>
              </a: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r>
                <a:rPr lang="en-US" b="1" dirty="0">
                  <a:solidFill>
                    <a:schemeClr val="bg1"/>
                  </a:solidFill>
                </a:rPr>
                <a:t>No drills, lack of common </a:t>
              </a:r>
              <a:r>
                <a:rPr lang="en-US" b="1" dirty="0" err="1">
                  <a:solidFill>
                    <a:schemeClr val="bg1"/>
                  </a:solidFill>
                </a:rPr>
                <a:t>languange</a:t>
              </a:r>
              <a:endParaRPr lang="en-US" b="1" dirty="0">
                <a:solidFill>
                  <a:schemeClr val="bg1"/>
                </a:solidFill>
              </a:endParaRPr>
            </a:p>
          </p:txBody>
        </p:sp>
      </p:grpSp>
      <p:pic>
        <p:nvPicPr>
          <p:cNvPr id="12" name="Picture 11" descr="C:\Users\kforster\Desktop\WA\WA Logos and Business cards\Workboat Logo.png">
            <a:extLst>
              <a:ext uri="{FF2B5EF4-FFF2-40B4-BE49-F238E27FC236}">
                <a16:creationId xmlns:a16="http://schemas.microsoft.com/office/drawing/2014/main" id="{0E22D53D-3D1B-5346-B382-444F8CC1DA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86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301"/>
            <a:ext cx="8229600" cy="1143000"/>
          </a:xfrm>
        </p:spPr>
        <p:txBody>
          <a:bodyPr/>
          <a:lstStyle/>
          <a:p>
            <a:r>
              <a:rPr lang="en-US" dirty="0"/>
              <a:t>Key instigator</a:t>
            </a:r>
            <a:r>
              <a:rPr lang="mr-IN" dirty="0"/>
              <a:t>…</a:t>
            </a:r>
            <a:endParaRPr lang="en-US" dirty="0"/>
          </a:p>
        </p:txBody>
      </p:sp>
      <p:pic>
        <p:nvPicPr>
          <p:cNvPr id="4" name="Content Placeholder 3" descr="Herald-of-Free-Enterprise.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414301"/>
            <a:ext cx="9238044" cy="4012462"/>
          </a:xfrm>
        </p:spPr>
      </p:pic>
      <p:pic>
        <p:nvPicPr>
          <p:cNvPr id="5" name="Picture 4" descr="the-herald-of-free-enterprise-136396609214003901-15030512143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544" y="1313108"/>
            <a:ext cx="9223273" cy="4398135"/>
          </a:xfrm>
          <a:prstGeom prst="rect">
            <a:avLst/>
          </a:prstGeom>
        </p:spPr>
      </p:pic>
      <p:sp>
        <p:nvSpPr>
          <p:cNvPr id="6" name="TextBox 5"/>
          <p:cNvSpPr txBox="1"/>
          <p:nvPr/>
        </p:nvSpPr>
        <p:spPr>
          <a:xfrm>
            <a:off x="2962141" y="5702292"/>
            <a:ext cx="3775010" cy="461665"/>
          </a:xfrm>
          <a:prstGeom prst="rect">
            <a:avLst/>
          </a:prstGeom>
          <a:noFill/>
        </p:spPr>
        <p:txBody>
          <a:bodyPr wrap="square" rtlCol="0">
            <a:spAutoFit/>
          </a:bodyPr>
          <a:lstStyle/>
          <a:p>
            <a:r>
              <a:rPr lang="en-US" sz="2400" dirty="0"/>
              <a:t>Herald of Free Enterprise</a:t>
            </a:r>
          </a:p>
        </p:txBody>
      </p:sp>
      <p:sp>
        <p:nvSpPr>
          <p:cNvPr id="7" name="TextBox 6"/>
          <p:cNvSpPr txBox="1"/>
          <p:nvPr/>
        </p:nvSpPr>
        <p:spPr>
          <a:xfrm>
            <a:off x="135415" y="5711243"/>
            <a:ext cx="3190559" cy="461665"/>
          </a:xfrm>
          <a:prstGeom prst="rect">
            <a:avLst/>
          </a:prstGeom>
          <a:noFill/>
        </p:spPr>
        <p:txBody>
          <a:bodyPr wrap="square" rtlCol="0">
            <a:spAutoFit/>
          </a:bodyPr>
          <a:lstStyle/>
          <a:p>
            <a:r>
              <a:rPr lang="en-US" sz="2400" dirty="0"/>
              <a:t>March 6</a:t>
            </a:r>
            <a:r>
              <a:rPr lang="en-US" sz="2400" baseline="30000" dirty="0"/>
              <a:t>th</a:t>
            </a:r>
            <a:r>
              <a:rPr lang="en-US" sz="2400" dirty="0"/>
              <a:t>, 1987</a:t>
            </a:r>
          </a:p>
        </p:txBody>
      </p:sp>
      <p:sp>
        <p:nvSpPr>
          <p:cNvPr id="8" name="TextBox 7"/>
          <p:cNvSpPr txBox="1"/>
          <p:nvPr/>
        </p:nvSpPr>
        <p:spPr>
          <a:xfrm>
            <a:off x="7318400" y="5711243"/>
            <a:ext cx="1626766" cy="461665"/>
          </a:xfrm>
          <a:prstGeom prst="rect">
            <a:avLst/>
          </a:prstGeom>
          <a:noFill/>
        </p:spPr>
        <p:txBody>
          <a:bodyPr wrap="square" rtlCol="0">
            <a:spAutoFit/>
          </a:bodyPr>
          <a:lstStyle/>
          <a:p>
            <a:r>
              <a:rPr lang="en-US" sz="2400" dirty="0"/>
              <a:t>193 Dead</a:t>
            </a:r>
          </a:p>
        </p:txBody>
      </p:sp>
      <p:pic>
        <p:nvPicPr>
          <p:cNvPr id="9" name="Picture 8" descr="C:\Users\kforster\Desktop\WA\WA Logos and Business cards\Workboat Logo.png">
            <a:extLst>
              <a:ext uri="{FF2B5EF4-FFF2-40B4-BE49-F238E27FC236}">
                <a16:creationId xmlns:a16="http://schemas.microsoft.com/office/drawing/2014/main" id="{B488D6D4-CBDB-9745-B0B4-FF979A0764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1637"/>
            <a:ext cx="8229600" cy="1143000"/>
          </a:xfrm>
        </p:spPr>
        <p:txBody>
          <a:bodyPr/>
          <a:lstStyle/>
          <a:p>
            <a:r>
              <a:rPr lang="en-US" dirty="0"/>
              <a:t>Severe criticism</a:t>
            </a:r>
          </a:p>
        </p:txBody>
      </p:sp>
      <p:sp>
        <p:nvSpPr>
          <p:cNvPr id="3" name="Content Placeholder 2"/>
          <p:cNvSpPr>
            <a:spLocks noGrp="1"/>
          </p:cNvSpPr>
          <p:nvPr>
            <p:ph idx="1"/>
          </p:nvPr>
        </p:nvSpPr>
        <p:spPr>
          <a:xfrm>
            <a:off x="457200" y="2497500"/>
            <a:ext cx="8229600" cy="4502109"/>
          </a:xfrm>
        </p:spPr>
        <p:txBody>
          <a:bodyPr>
            <a:normAutofit/>
          </a:bodyPr>
          <a:lstStyle/>
          <a:p>
            <a:pPr marL="0" indent="0" algn="just">
              <a:buNone/>
            </a:pPr>
            <a:r>
              <a:rPr lang="en-US" sz="2600" dirty="0"/>
              <a:t>Mr Justice Sheen, in his inquiry into the loss of the </a:t>
            </a:r>
            <a:r>
              <a:rPr lang="en-US" sz="2600" b="1" dirty="0"/>
              <a:t>Herald of Free Enterprise, </a:t>
            </a:r>
            <a:r>
              <a:rPr lang="en-US" sz="2600" dirty="0"/>
              <a:t>when describing the management …..</a:t>
            </a:r>
          </a:p>
          <a:p>
            <a:pPr marL="0" indent="0" algn="just">
              <a:buNone/>
            </a:pPr>
            <a:endParaRPr lang="en-GB" sz="2600" dirty="0"/>
          </a:p>
          <a:p>
            <a:pPr marL="0" indent="0" algn="just">
              <a:buNone/>
            </a:pPr>
            <a:endParaRPr lang="en-GB" sz="2600" dirty="0"/>
          </a:p>
        </p:txBody>
      </p:sp>
      <p:pic>
        <p:nvPicPr>
          <p:cNvPr id="4" name="Picture 3" descr="Screen Shot 2018-08-05 at 18.17.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89" y="1084792"/>
            <a:ext cx="1197253" cy="1386917"/>
          </a:xfrm>
          <a:prstGeom prst="rect">
            <a:avLst/>
          </a:prstGeom>
        </p:spPr>
      </p:pic>
      <p:sp>
        <p:nvSpPr>
          <p:cNvPr id="6" name="TextBox 5"/>
          <p:cNvSpPr txBox="1"/>
          <p:nvPr/>
        </p:nvSpPr>
        <p:spPr>
          <a:xfrm rot="213484">
            <a:off x="785386" y="3974188"/>
            <a:ext cx="7466021" cy="1938992"/>
          </a:xfrm>
          <a:prstGeom prst="rect">
            <a:avLst/>
          </a:prstGeom>
          <a:noFill/>
          <a:ln>
            <a:solidFill>
              <a:srgbClr val="FF0000"/>
            </a:solidFill>
          </a:ln>
        </p:spPr>
        <p:txBody>
          <a:bodyPr wrap="square" rtlCol="0">
            <a:spAutoFit/>
          </a:bodyPr>
          <a:lstStyle/>
          <a:p>
            <a:pPr algn="just"/>
            <a:r>
              <a:rPr lang="en-US" sz="2400" dirty="0"/>
              <a:t>“the disease of sloppiness”; </a:t>
            </a:r>
            <a:endParaRPr lang="en-GB" sz="2400" dirty="0"/>
          </a:p>
          <a:p>
            <a:pPr algn="just"/>
            <a:r>
              <a:rPr lang="en-GB" sz="2400" dirty="0"/>
              <a:t>“</a:t>
            </a:r>
            <a:r>
              <a:rPr lang="mr-IN" sz="2400" dirty="0"/>
              <a:t>…</a:t>
            </a:r>
            <a:r>
              <a:rPr lang="en-GB" sz="2400" dirty="0"/>
              <a:t> a staggering complacency”</a:t>
            </a:r>
          </a:p>
          <a:p>
            <a:pPr algn="just"/>
            <a:r>
              <a:rPr lang="en-GB" sz="2400" dirty="0"/>
              <a:t>“The Board of Directors must accept a heavy responsibility for their lamentable lack of directions. Individually and collectively they lacked a sense of responsibility.”</a:t>
            </a:r>
            <a:endParaRPr lang="en-US" sz="2400" dirty="0"/>
          </a:p>
        </p:txBody>
      </p:sp>
      <p:pic>
        <p:nvPicPr>
          <p:cNvPr id="7" name="Picture 6" descr="C:\Users\kforster\Desktop\WA\WA Logos and Business cards\Workboat Logo.png">
            <a:extLst>
              <a:ext uri="{FF2B5EF4-FFF2-40B4-BE49-F238E27FC236}">
                <a16:creationId xmlns:a16="http://schemas.microsoft.com/office/drawing/2014/main" id="{0DB8550A-E2B3-F043-B315-CCD24AE528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113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175507" y="1357884"/>
            <a:ext cx="928115" cy="674370"/>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01056" y="2059526"/>
            <a:ext cx="6329947" cy="3563569"/>
          </a:xfrm>
          <a:prstGeom prst="rect">
            <a:avLst/>
          </a:prstGeom>
        </p:spPr>
        <p:txBody>
          <a:bodyPr vert="horz" wrap="square" lIns="0" tIns="0" rIns="0" bIns="0" rtlCol="0">
            <a:normAutofit/>
          </a:bodyPr>
          <a:lstStyle/>
          <a:p>
            <a:pPr marL="584171" indent="-571472">
              <a:spcBef>
                <a:spcPts val="865"/>
              </a:spcBef>
              <a:buFont typeface="Arial"/>
              <a:buChar char="•"/>
              <a:tabLst>
                <a:tab pos="356217" algn="l"/>
              </a:tabLst>
            </a:pPr>
            <a:r>
              <a:rPr lang="en-GB" sz="2800" spc="-5" dirty="0">
                <a:latin typeface="+mj-lt"/>
                <a:cs typeface="Tahoma"/>
              </a:rPr>
              <a:t>Introduced following</a:t>
            </a:r>
            <a:r>
              <a:rPr sz="2800" spc="-5" dirty="0">
                <a:latin typeface="+mj-lt"/>
                <a:cs typeface="Tahoma"/>
              </a:rPr>
              <a:t> th</a:t>
            </a:r>
            <a:r>
              <a:rPr sz="2800" dirty="0">
                <a:latin typeface="+mj-lt"/>
                <a:cs typeface="Tahoma"/>
              </a:rPr>
              <a:t>e</a:t>
            </a:r>
            <a:r>
              <a:rPr sz="2800" spc="5" dirty="0">
                <a:latin typeface="+mj-lt"/>
                <a:cs typeface="Tahoma"/>
              </a:rPr>
              <a:t> </a:t>
            </a:r>
            <a:r>
              <a:rPr sz="2800" spc="-5" dirty="0">
                <a:latin typeface="+mj-lt"/>
                <a:cs typeface="Tahoma"/>
              </a:rPr>
              <a:t>Titanic</a:t>
            </a:r>
            <a:br>
              <a:rPr lang="en-GB" sz="2800" spc="-5" dirty="0">
                <a:latin typeface="+mj-lt"/>
                <a:cs typeface="Tahoma"/>
              </a:rPr>
            </a:br>
            <a:endParaRPr lang="en-GB" sz="2800" spc="-5" dirty="0">
              <a:latin typeface="+mj-lt"/>
              <a:cs typeface="Tahoma"/>
            </a:endParaRPr>
          </a:p>
          <a:p>
            <a:pPr marL="584171" indent="-571472">
              <a:spcBef>
                <a:spcPts val="865"/>
              </a:spcBef>
              <a:buFont typeface="Arial"/>
              <a:buChar char="•"/>
              <a:tabLst>
                <a:tab pos="356217" algn="l"/>
              </a:tabLst>
            </a:pPr>
            <a:r>
              <a:rPr lang="en-GB" sz="2800" spc="-5" dirty="0">
                <a:latin typeface="+mj-lt"/>
                <a:cs typeface="Tahoma"/>
              </a:rPr>
              <a:t>Addresses</a:t>
            </a:r>
            <a:r>
              <a:rPr lang="en-GB" sz="2800" i="1" spc="-5" dirty="0">
                <a:latin typeface="+mj-lt"/>
                <a:cs typeface="Tahoma"/>
              </a:rPr>
              <a:t> </a:t>
            </a:r>
            <a:r>
              <a:rPr lang="en-GB" sz="2800" spc="-5" dirty="0">
                <a:latin typeface="+mj-lt"/>
                <a:cs typeface="Tahoma"/>
              </a:rPr>
              <a:t>ship safety, cargo, construction &amp; equipment</a:t>
            </a:r>
            <a:br>
              <a:rPr lang="en-GB" sz="2800" spc="-5" dirty="0">
                <a:latin typeface="+mj-lt"/>
                <a:cs typeface="Tahoma"/>
              </a:rPr>
            </a:br>
            <a:endParaRPr lang="en-GB" sz="2800" spc="-5" dirty="0">
              <a:latin typeface="+mj-lt"/>
              <a:cs typeface="Tahoma"/>
            </a:endParaRPr>
          </a:p>
          <a:p>
            <a:pPr marL="584171" indent="-571472">
              <a:spcBef>
                <a:spcPts val="865"/>
              </a:spcBef>
              <a:buFont typeface="Arial"/>
              <a:buChar char="•"/>
              <a:tabLst>
                <a:tab pos="356217" algn="l"/>
              </a:tabLst>
            </a:pPr>
            <a:r>
              <a:rPr lang="en-GB" sz="2800" spc="-5" dirty="0">
                <a:latin typeface="+mj-lt"/>
                <a:cs typeface="Tahoma"/>
              </a:rPr>
              <a:t>Applies (generally) to ships on </a:t>
            </a:r>
            <a:r>
              <a:rPr lang="en-GB" sz="2800" b="1" spc="-5" dirty="0">
                <a:latin typeface="+mj-lt"/>
                <a:cs typeface="Tahoma"/>
              </a:rPr>
              <a:t>international</a:t>
            </a:r>
            <a:r>
              <a:rPr lang="en-GB" sz="2800" spc="-5" dirty="0">
                <a:latin typeface="+mj-lt"/>
                <a:cs typeface="Tahoma"/>
              </a:rPr>
              <a:t> voyages</a:t>
            </a:r>
            <a:endParaRPr sz="2800" dirty="0">
              <a:latin typeface="+mj-lt"/>
              <a:cs typeface="Tahoma"/>
            </a:endParaRPr>
          </a:p>
        </p:txBody>
      </p:sp>
      <p:pic>
        <p:nvPicPr>
          <p:cNvPr id="2" name="Picture 1"/>
          <p:cNvPicPr>
            <a:picLocks noChangeAspect="1"/>
          </p:cNvPicPr>
          <p:nvPr/>
        </p:nvPicPr>
        <p:blipFill>
          <a:blip r:embed="rId4"/>
          <a:stretch>
            <a:fillRect/>
          </a:stretch>
        </p:blipFill>
        <p:spPr>
          <a:xfrm>
            <a:off x="6439437" y="2059526"/>
            <a:ext cx="2303507" cy="3518156"/>
          </a:xfrm>
          <a:prstGeom prst="rect">
            <a:avLst/>
          </a:prstGeom>
        </p:spPr>
      </p:pic>
      <p:pic>
        <p:nvPicPr>
          <p:cNvPr id="7" name="Picture 6" descr="C:\Users\kforster\Desktop\WA\WA Logos and Business cards\Workboat Logo.png">
            <a:extLst>
              <a:ext uri="{FF2B5EF4-FFF2-40B4-BE49-F238E27FC236}">
                <a16:creationId xmlns:a16="http://schemas.microsoft.com/office/drawing/2014/main" id="{26D66F92-5852-2746-9BA6-9B76E481CD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415" y="121943"/>
            <a:ext cx="952290" cy="83526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1E40935F-D83C-AF43-9F5E-FFB1613FA283}"/>
              </a:ext>
            </a:extLst>
          </p:cNvPr>
          <p:cNvSpPr>
            <a:spLocks noGrp="1"/>
          </p:cNvSpPr>
          <p:nvPr>
            <p:ph type="title"/>
          </p:nvPr>
        </p:nvSpPr>
        <p:spPr/>
        <p:txBody>
          <a:bodyPr/>
          <a:lstStyle/>
          <a:p>
            <a:r>
              <a:rPr lang="en-GB" dirty="0"/>
              <a:t>SOLAS</a:t>
            </a:r>
            <a:endParaRPr lang="en-US" dirty="0"/>
          </a:p>
        </p:txBody>
      </p:sp>
    </p:spTree>
    <p:extLst>
      <p:ext uri="{BB962C8B-B14F-4D97-AF65-F5344CB8AC3E}">
        <p14:creationId xmlns:p14="http://schemas.microsoft.com/office/powerpoint/2010/main" val="2907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aRegs PP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SeaRegs PP Template</Template>
  <TotalTime>1514</TotalTime>
  <Words>2056</Words>
  <Application>Microsoft Office PowerPoint</Application>
  <PresentationFormat>On-screen Show (4:3)</PresentationFormat>
  <Paragraphs>266</Paragraphs>
  <Slides>27</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FS Albert Pro</vt:lpstr>
      <vt:lpstr>Lucida Grande</vt:lpstr>
      <vt:lpstr>SeaRegs PP Template</vt:lpstr>
      <vt:lpstr>PowerPoint Presentation</vt:lpstr>
      <vt:lpstr>Safety Management System What is it?</vt:lpstr>
      <vt:lpstr>Main SMS objectives</vt:lpstr>
      <vt:lpstr>ISM, DSM and the codes</vt:lpstr>
      <vt:lpstr>International Safety Management Code</vt:lpstr>
      <vt:lpstr>Evolution of ISM</vt:lpstr>
      <vt:lpstr>Key instigator…</vt:lpstr>
      <vt:lpstr>Severe criticism</vt:lpstr>
      <vt:lpstr>SOLAS</vt:lpstr>
      <vt:lpstr> Chapters</vt:lpstr>
      <vt:lpstr>ISM</vt:lpstr>
      <vt:lpstr>However…</vt:lpstr>
      <vt:lpstr>And then…</vt:lpstr>
      <vt:lpstr>In 2001 - DSM</vt:lpstr>
      <vt:lpstr>SMS Objectives - company</vt:lpstr>
      <vt:lpstr>ISM Code</vt:lpstr>
      <vt:lpstr>ISM Code</vt:lpstr>
      <vt:lpstr>PowerPoint Presentation</vt:lpstr>
      <vt:lpstr>PowerPoint Presentation</vt:lpstr>
      <vt:lpstr>Do we already need a SMS?</vt:lpstr>
      <vt:lpstr>PowerPoint Presentation</vt:lpstr>
      <vt:lpstr>So</vt:lpstr>
      <vt:lpstr>The hard bit - implementation</vt:lpstr>
      <vt:lpstr>The hard bit - implementation</vt:lpstr>
      <vt:lpstr>Maritime Cyber Risks in SMS</vt:lpstr>
      <vt:lpstr>Training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Maritime Designated Person  and Lead Auditor</dc:title>
  <dc:creator>Simon Jinks</dc:creator>
  <cp:lastModifiedBy>kerrie forster</cp:lastModifiedBy>
  <cp:revision>5</cp:revision>
  <dcterms:created xsi:type="dcterms:W3CDTF">2022-10-10T04:26:20Z</dcterms:created>
  <dcterms:modified xsi:type="dcterms:W3CDTF">2022-10-11T08:51:11Z</dcterms:modified>
</cp:coreProperties>
</file>