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5" r:id="rId5"/>
    <p:sldId id="266" r:id="rId6"/>
    <p:sldId id="263" r:id="rId7"/>
    <p:sldId id="264" r:id="rId8"/>
    <p:sldId id="261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6wPP2CTGn8PMWvwd17kSIA==" hashData="5gduaFvRoV6Z/2ZOTNkZRNX8B5Y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57726" autoAdjust="0"/>
  </p:normalViewPr>
  <p:slideViewPr>
    <p:cSldViewPr>
      <p:cViewPr>
        <p:scale>
          <a:sx n="60" d="100"/>
          <a:sy n="60" d="100"/>
        </p:scale>
        <p:origin x="-1572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99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6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2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82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73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89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21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52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86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8B93-761F-4324-8A2D-E4A129DEEBA1}" type="datetimeFigureOut">
              <a:rPr lang="en-GB" smtClean="0"/>
              <a:t>20/08/2019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6F578-FB3A-4435-8E49-9A9CE4DAD9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4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slide" Target="slide6.xml"/><Relationship Id="rId5" Type="http://schemas.openxmlformats.org/officeDocument/2006/relationships/image" Target="../media/image5.png"/><Relationship Id="rId4" Type="http://schemas.openxmlformats.org/officeDocument/2006/relationships/slide" Target="slide8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slide" Target="slide3.xml"/><Relationship Id="rId5" Type="http://schemas.openxmlformats.org/officeDocument/2006/relationships/image" Target="../media/image8.png"/><Relationship Id="rId4" Type="http://schemas.openxmlformats.org/officeDocument/2006/relationships/hyperlink" Target="mailto:deck@mcga.gov.u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kboatassociation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slide" Target="slide4.xml"/><Relationship Id="rId5" Type="http://schemas.openxmlformats.org/officeDocument/2006/relationships/hyperlink" Target="http://www.workboatassociation.org/wp-content/uploads/2019/07/Master-Workboat-less-than-500-GT-TRB-2nd-Ed-03.14.pdf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slide" Target="slide4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6" Type="http://schemas.openxmlformats.org/officeDocument/2006/relationships/slide" Target="slide4.xml"/><Relationship Id="rId5" Type="http://schemas.openxmlformats.org/officeDocument/2006/relationships/hyperlink" Target="https://www.gov.uk/government/publications/mgn-69-oral-examination-syllabi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3960" y="4725144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How to achieve a Master 500gt near coastal STCW II/3 </a:t>
            </a:r>
            <a:r>
              <a:rPr lang="en-GB" sz="2400" dirty="0" err="1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CoC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?</a:t>
            </a:r>
            <a:endParaRPr lang="en-GB" sz="24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8" name="Picture 2" descr="C:\Users\kforster\Desktop\WA\WA Logos and Business cards\New Logo + 25 yea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75" y="1700808"/>
            <a:ext cx="3197770" cy="225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390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187624" y="2564904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As you may be aware, the German and British flag states have made an agreement that holders of a UK issued ‘Master 500gt near coastal </a:t>
            </a:r>
            <a:r>
              <a:rPr lang="en-GB" sz="2400" dirty="0" err="1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CoC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’ STCW II/3 can operate in German waters, but how do you get one?</a:t>
            </a:r>
          </a:p>
          <a:p>
            <a:pPr algn="ctr"/>
            <a:endParaRPr lang="en-GB" sz="24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Image result for german fla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17956" y="1598161"/>
            <a:ext cx="8089779" cy="485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red ensig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73854" y="1499840"/>
            <a:ext cx="8760193" cy="438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002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 result for 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923" y="4562349"/>
            <a:ext cx="944098" cy="94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398" y="2274332"/>
            <a:ext cx="811148" cy="81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35676" y="4815930"/>
            <a:ext cx="284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UK Fishing Class 1 certificate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35676" y="368158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Master 500gt Workboats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CoC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35676" y="2469146"/>
            <a:ext cx="284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Master 200gt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CoC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3983" y="831749"/>
            <a:ext cx="4032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Select your starting situation;</a:t>
            </a:r>
            <a:endParaRPr lang="en-GB" sz="24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18" name="Picture 2" descr="Image result for 2 pn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899" y="3472208"/>
            <a:ext cx="788084" cy="78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hlinkClick r:id="rId6" action="ppaction://hlinksldjump"/>
          </p:cNvPr>
          <p:cNvSpPr/>
          <p:nvPr/>
        </p:nvSpPr>
        <p:spPr>
          <a:xfrm>
            <a:off x="-180528" y="-243408"/>
            <a:ext cx="9577064" cy="35283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8" action="ppaction://hlinksldjump"/>
          </p:cNvPr>
          <p:cNvSpPr/>
          <p:nvPr/>
        </p:nvSpPr>
        <p:spPr>
          <a:xfrm flipV="1">
            <a:off x="-28128" y="3284984"/>
            <a:ext cx="9577064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hlinkClick r:id="rId4" action="ppaction://hlinksldjump"/>
          </p:cNvPr>
          <p:cNvSpPr/>
          <p:nvPr/>
        </p:nvSpPr>
        <p:spPr>
          <a:xfrm>
            <a:off x="-155376" y="4437112"/>
            <a:ext cx="9577064" cy="35283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030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47664" y="1412776"/>
            <a:ext cx="493412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More information can be requested via;</a:t>
            </a:r>
          </a:p>
          <a:p>
            <a:pPr algn="ctr"/>
            <a:endParaRPr lang="en-GB" sz="24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Seafarer Training and Certification Branch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Maritime and Coastguard Agency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Spring Place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105 Commercial Road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Southampton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SO15 1EG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UK.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Tel +44 (0)20381 72000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e-mail: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  <a:hlinkClick r:id="rId4"/>
              </a:rPr>
              <a:t>deck@mcga.gov.uk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endParaRPr lang="en-GB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160" y="3989876"/>
            <a:ext cx="2237251" cy="1493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791133" y="3613666"/>
            <a:ext cx="26613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Want to see the alternatives?</a:t>
            </a:r>
            <a:endParaRPr lang="en-GB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4" name="Rectangle 3">
            <a:hlinkClick r:id="rId6" action="ppaction://hlinksldjump"/>
          </p:cNvPr>
          <p:cNvSpPr/>
          <p:nvPr/>
        </p:nvSpPr>
        <p:spPr>
          <a:xfrm>
            <a:off x="5436096" y="3356992"/>
            <a:ext cx="3440398" cy="2376264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372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13088" y="6021288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End</a:t>
            </a:r>
            <a:endParaRPr lang="en-GB" dirty="0"/>
          </a:p>
        </p:txBody>
      </p:sp>
      <p:sp>
        <p:nvSpPr>
          <p:cNvPr id="5" name="Rectangle 4">
            <a:hlinkClick r:id="rId3"/>
          </p:cNvPr>
          <p:cNvSpPr/>
          <p:nvPr/>
        </p:nvSpPr>
        <p:spPr>
          <a:xfrm>
            <a:off x="-180528" y="-243408"/>
            <a:ext cx="9577064" cy="7416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997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age result for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18" y="5810470"/>
            <a:ext cx="811148" cy="81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35696" y="6005284"/>
            <a:ext cx="284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Master 200gt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CoC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764704"/>
            <a:ext cx="633670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Necessary Sea time and Certification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36 months sea service in vessels of any size, 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including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12 months sea service and 120 days watchkeeping service  onboard vessels 15 metres or over in load line length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(6 months must be a workboat),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whilst holding a Master 200gt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CoC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.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Completed a Master 500gt 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  <a:hlinkClick r:id="rId5"/>
              </a:rPr>
              <a:t>Training Record Book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Hold a valid ENG1 medical certificate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2206" y="3262917"/>
            <a:ext cx="3600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MCA 500GT Master modules: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Seamanship and Meteorology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Masters Stability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Business and Law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Masters Navigation, Radar and ARPA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Master Workboat Oral	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42606" y="3215641"/>
            <a:ext cx="50040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STCW short course modules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GMDSS General Operators Certificate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IV/2)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Efficient Deck Hand EDH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II/5)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PSC&amp;RB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Code A-VI/2)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	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Advanced Fire Fighting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(STCW Code A-VI/3)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Medical First Aid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(STCW Code A-VI/4-1)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Medical Care on Board Ship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Code A-VI/4-2)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HELM(m)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- ECDIS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Code A II/1 and II/2)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		</a:t>
            </a:r>
          </a:p>
        </p:txBody>
      </p:sp>
      <p:sp>
        <p:nvSpPr>
          <p:cNvPr id="12" name="Rectangle 11">
            <a:hlinkClick r:id="rId6" action="ppaction://hlinksldjump"/>
          </p:cNvPr>
          <p:cNvSpPr/>
          <p:nvPr/>
        </p:nvSpPr>
        <p:spPr>
          <a:xfrm>
            <a:off x="-180528" y="-171400"/>
            <a:ext cx="9577064" cy="7416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767889" y="2204864"/>
            <a:ext cx="23150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  <a:hlinkClick r:id="rId5"/>
              </a:rPr>
              <a:t>Training Record Book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14" name="Picture 6" descr="Image result for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696196"/>
            <a:ext cx="5104767" cy="510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5320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17441" y="600904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Master 500gt Workboats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CoC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73493" y="1268760"/>
            <a:ext cx="648072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Necessary Certification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MCA Cargo Module from an MCA approved Nautical College</a:t>
            </a:r>
          </a:p>
          <a:p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	(it may be possible to complete this course retrospectively)</a:t>
            </a:r>
          </a:p>
          <a:p>
            <a:pPr marL="0" lvl="1"/>
            <a:endParaRPr lang="en-GB" dirty="0" smtClean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All further certificates must be valid at the time of application;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Personal Survival Techniques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A-VI/1-1)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,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Fire Prevention &amp; Fire Fighting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A-VI/1-2),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Proficiency in Survival Craft and Rescue Boats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A-VI/2-1),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Advanced Fire Fighting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A-VI/3),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ENG1 medical fitness certificate</a:t>
            </a:r>
          </a:p>
          <a:p>
            <a:pPr marL="247650" indent="-342900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5122" name="Picture 2" descr="Image result for 2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441" y="611991"/>
            <a:ext cx="5191951" cy="5191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2 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56" y="5795393"/>
            <a:ext cx="788084" cy="78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hlinkClick r:id="rId6" action="ppaction://hlinksldjump"/>
          </p:cNvPr>
          <p:cNvSpPr/>
          <p:nvPr/>
        </p:nvSpPr>
        <p:spPr>
          <a:xfrm>
            <a:off x="-180528" y="-243408"/>
            <a:ext cx="9577064" cy="7416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9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411760" y="6525344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 descr="C:\Users\kforster\Desktop\WA\WA Logos and Business cards\Workboat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005284"/>
            <a:ext cx="848110" cy="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58" y="5733256"/>
            <a:ext cx="944098" cy="94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19664" y="6055690"/>
            <a:ext cx="2847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UK Fishing Class 1 certificate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7096" y="744570"/>
            <a:ext cx="64807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Necessary Sea time and Certification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12 months seagoing service whilst holding an STCW UK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CoC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onboard a vessel over 15 metres in loadline length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MCA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C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argo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odule from an MCA approved Nautical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MCA oral examination ‘D’ 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    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(for the syllabus see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  <a:hlinkClick r:id="rId5"/>
              </a:rPr>
              <a:t>MGN 69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or any subsequent publication)</a:t>
            </a:r>
            <a:endParaRPr lang="en-GB" dirty="0" smtClean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NARAS/NAEST(O), or MN ENS, Radar, ARPA and ECDIS,</a:t>
            </a:r>
          </a:p>
          <a:p>
            <a:pPr marL="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      or Fishing NCC, Fishing ENS and ECDIS  </a:t>
            </a:r>
          </a:p>
          <a:p>
            <a:pPr marL="0" lvl="1"/>
            <a:endParaRPr lang="en-GB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All further certificates must be valid at the time of application;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Personal Survival Techniques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A-VI/1-1)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,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Fire Prevention &amp; Fire Fighting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A-VI/1-2),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Proficiency in Survival Craft and Rescue Boats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A-VI/2-1),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Advanced Fire Fighting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(STCW A-VI/3), </a:t>
            </a:r>
          </a:p>
          <a:p>
            <a:pPr marL="361950"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ENG1 medical fitness certificate</a:t>
            </a:r>
          </a:p>
          <a:p>
            <a:pPr lvl="1"/>
            <a:endParaRPr lang="en-GB" sz="2000" dirty="0" smtClean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endParaRPr lang="en-GB" sz="2000" dirty="0">
              <a:solidFill>
                <a:schemeClr val="bg1">
                  <a:lumMod val="5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11" name="Rectangle 10">
            <a:hlinkClick r:id="rId6" action="ppaction://hlinksldjump"/>
          </p:cNvPr>
          <p:cNvSpPr/>
          <p:nvPr/>
        </p:nvSpPr>
        <p:spPr>
          <a:xfrm>
            <a:off x="-151762" y="-171400"/>
            <a:ext cx="9577064" cy="7416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59832" y="2132856"/>
            <a:ext cx="970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  <a:hlinkClick r:id="rId5"/>
              </a:rPr>
              <a:t>MGN 69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endParaRPr lang="en-GB" dirty="0"/>
          </a:p>
        </p:txBody>
      </p:sp>
      <p:pic>
        <p:nvPicPr>
          <p:cNvPr id="10" name="Picture 2" descr="Image result for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915" y="-100322"/>
            <a:ext cx="6525344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439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BACKING_FORM_KEY" val="9307500-c:\users\kforster\desktop\presentation1.pptx"/>
  <p:tag name="ARTICULATE_PRESENTER_VERSION" val="8"/>
  <p:tag name="ARTICULATE_PROJECT_CHECK" val="0"/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386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Workships Contractors B.V.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Kerrie Forster</dc:creator>
  <cp:lastModifiedBy>Kerrie Forster</cp:lastModifiedBy>
  <cp:revision>20</cp:revision>
  <dcterms:created xsi:type="dcterms:W3CDTF">2019-08-19T13:19:06Z</dcterms:created>
  <dcterms:modified xsi:type="dcterms:W3CDTF">2019-08-20T07:48:55Z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75A56DEB-93DE-4798-B54F-BCD622401106</vt:lpwstr>
  </property>
  <property fmtid="{D5CDD505-2E9C-101B-9397-08002B2CF9AE}" pid="3" name="ArticulatePath">
    <vt:lpwstr>Presentation1</vt:lpwstr>
  </property>
  <property fmtid="{D5CDD505-2E9C-101B-9397-08002B2CF9AE}" pid="4" name="ArticulateUseProject">
    <vt:lpwstr>1</vt:lpwstr>
  </property>
  <property fmtid="{D5CDD505-2E9C-101B-9397-08002B2CF9AE}" pid="5" name="ArticulateProjectVersion">
    <vt:lpwstr>8</vt:lpwstr>
  </property>
  <property fmtid="{D5CDD505-2E9C-101B-9397-08002B2CF9AE}" pid="6" name="ArticulateProjectFull">
    <vt:lpwstr>C:\Users\kforster\Desktop\Presentation1.ppta</vt:lpwstr>
  </property>
</Properties>
</file>