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65" r:id="rId3"/>
    <p:sldId id="264" r:id="rId4"/>
    <p:sldId id="266" r:id="rId5"/>
    <p:sldId id="267" r:id="rId6"/>
    <p:sldId id="268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AEE0"/>
    <a:srgbClr val="90AD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0" d="100"/>
          <a:sy n="70" d="100"/>
        </p:scale>
        <p:origin x="-130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27C23-2D95-482F-8BB6-01859EC59E34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39C60-D2C6-4D03-9E02-6DB897B529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674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000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43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025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73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180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715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420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84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75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86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42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7CFA5-6CEB-4BCC-9688-55324E1D8B38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8F0D0-AD37-47E4-93FE-2F54F0BDFD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26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24209" y="2416532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Safe Access for Workboats forum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225054" y="3008866"/>
            <a:ext cx="26548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bg1">
                    <a:lumMod val="50000"/>
                  </a:schemeClr>
                </a:solidFill>
              </a:rPr>
              <a:t>The lessons learned</a:t>
            </a:r>
            <a:endParaRPr lang="en-GB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47940" y="3800954"/>
            <a:ext cx="2409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Seawork 12</a:t>
            </a:r>
            <a:r>
              <a:rPr lang="en-GB" baseline="30000" dirty="0" smtClean="0"/>
              <a:t>th</a:t>
            </a:r>
            <a:r>
              <a:rPr lang="en-GB" dirty="0" smtClean="0"/>
              <a:t> June 2019</a:t>
            </a:r>
            <a:endParaRPr lang="en-GB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19672" y="6597352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 descr="C:\Users\kforster\Desktop\NWA\NWA Logos and Business cards\PNG. NWA Logo Origin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02963"/>
            <a:ext cx="1017281" cy="67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82"/>
          <a:stretch/>
        </p:blipFill>
        <p:spPr bwMode="auto">
          <a:xfrm>
            <a:off x="7879209" y="6178118"/>
            <a:ext cx="1149129" cy="527876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3050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09714" y="548680"/>
            <a:ext cx="27414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What were the findings?</a:t>
            </a: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619672" y="6597352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 descr="C:\Users\kforster\Desktop\NWA\NWA Logos and Business cards\PNG. NWA Logo Origin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02963"/>
            <a:ext cx="1017281" cy="67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82"/>
          <a:stretch/>
        </p:blipFill>
        <p:spPr bwMode="auto">
          <a:xfrm>
            <a:off x="7879209" y="6178118"/>
            <a:ext cx="1149129" cy="527876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30114" y="1146447"/>
            <a:ext cx="8258671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dirty="0" smtClean="0"/>
              <a:t>Vessel </a:t>
            </a:r>
            <a:r>
              <a:rPr lang="en-GB" dirty="0"/>
              <a:t>layout and </a:t>
            </a:r>
            <a:r>
              <a:rPr lang="en-GB" dirty="0" smtClean="0"/>
              <a:t>designs change widely across the workboat sector,</a:t>
            </a:r>
          </a:p>
          <a:p>
            <a:r>
              <a:rPr lang="en-GB" dirty="0" smtClean="0"/>
              <a:t>there is not one solution to fit all circumstances. Though pontoons with water and </a:t>
            </a:r>
          </a:p>
          <a:p>
            <a:r>
              <a:rPr lang="en-GB" dirty="0" smtClean="0"/>
              <a:t>electrical connection often provide the safest access, reducing the need for trailing </a:t>
            </a:r>
          </a:p>
          <a:p>
            <a:r>
              <a:rPr lang="en-GB" dirty="0" smtClean="0"/>
              <a:t>hoses </a:t>
            </a:r>
            <a:r>
              <a:rPr lang="en-GB" dirty="0"/>
              <a:t> </a:t>
            </a:r>
            <a:r>
              <a:rPr lang="en-GB" dirty="0" smtClean="0"/>
              <a:t>or cables and unnecessary vessel movements;</a:t>
            </a:r>
          </a:p>
          <a:p>
            <a:pPr lvl="3"/>
            <a:endParaRPr lang="en-GB" dirty="0" smtClean="0"/>
          </a:p>
          <a:p>
            <a:pPr marL="285750" lvl="3" indent="-285750">
              <a:buFontTx/>
              <a:buChar char="-"/>
            </a:pPr>
            <a:r>
              <a:rPr lang="en-GB" dirty="0" smtClean="0"/>
              <a:t>Harbour </a:t>
            </a:r>
            <a:r>
              <a:rPr lang="en-GB" dirty="0"/>
              <a:t>structure, layout and facilities, e.g. ladders, </a:t>
            </a:r>
            <a:r>
              <a:rPr lang="en-GB" dirty="0" smtClean="0"/>
              <a:t>steps, lighting, walkways and</a:t>
            </a:r>
          </a:p>
          <a:p>
            <a:pPr marL="0" lvl="3"/>
            <a:r>
              <a:rPr lang="en-GB" dirty="0"/>
              <a:t>m</a:t>
            </a:r>
            <a:r>
              <a:rPr lang="en-GB" dirty="0" smtClean="0"/>
              <a:t>ooring points are often found not to be well-maintained and in some cases often </a:t>
            </a:r>
          </a:p>
          <a:p>
            <a:pPr marL="0" lvl="3">
              <a:tabLst>
                <a:tab pos="6181725" algn="l"/>
              </a:tabLst>
            </a:pPr>
            <a:r>
              <a:rPr lang="en-GB" dirty="0"/>
              <a:t>a</a:t>
            </a:r>
            <a:r>
              <a:rPr lang="en-GB" dirty="0" smtClean="0"/>
              <a:t>re not in a usable condition;</a:t>
            </a:r>
            <a:endParaRPr lang="en-GB" dirty="0"/>
          </a:p>
          <a:p>
            <a:r>
              <a:rPr lang="en-GB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Operational </a:t>
            </a:r>
            <a:r>
              <a:rPr lang="en-GB" dirty="0"/>
              <a:t>requirements </a:t>
            </a:r>
            <a:r>
              <a:rPr lang="en-GB" dirty="0" smtClean="0"/>
              <a:t>, e.g. crane operations, bunkering, client embarkation,</a:t>
            </a:r>
          </a:p>
          <a:p>
            <a:r>
              <a:rPr lang="en-GB" dirty="0"/>
              <a:t>t</a:t>
            </a:r>
            <a:r>
              <a:rPr lang="en-GB" dirty="0" smtClean="0"/>
              <a:t>hird party movements (other vessels and shore works) – often mean that berths</a:t>
            </a:r>
          </a:p>
          <a:p>
            <a:r>
              <a:rPr lang="en-GB" dirty="0" smtClean="0"/>
              <a:t>for workboats need to remain reasonably flexible, which leads to less suitable berths</a:t>
            </a:r>
          </a:p>
          <a:p>
            <a:r>
              <a:rPr lang="en-GB" dirty="0" smtClean="0"/>
              <a:t>being allocated;</a:t>
            </a:r>
          </a:p>
          <a:p>
            <a:endParaRPr lang="en-GB" dirty="0"/>
          </a:p>
          <a:p>
            <a:pPr marL="285750" indent="-285750">
              <a:buFontTx/>
              <a:buChar char="-"/>
            </a:pPr>
            <a:r>
              <a:rPr lang="en-GB" dirty="0" smtClean="0"/>
              <a:t>Berths are often over-crowded and sometimes are shared by 3 or 4 vessels </a:t>
            </a:r>
          </a:p>
          <a:p>
            <a:r>
              <a:rPr lang="en-GB" dirty="0" smtClean="0"/>
              <a:t>(even at the same time), this creates problems not only for access but also for logistics</a:t>
            </a:r>
          </a:p>
          <a:p>
            <a:r>
              <a:rPr lang="en-GB" dirty="0" smtClean="0"/>
              <a:t>and upkeep of the hours of rest - due to crews having to turn-out to move for another</a:t>
            </a:r>
          </a:p>
          <a:p>
            <a:r>
              <a:rPr lang="en-GB" dirty="0"/>
              <a:t>v</a:t>
            </a:r>
            <a:r>
              <a:rPr lang="en-GB" dirty="0" smtClean="0"/>
              <a:t>essel to leave/enter port.</a:t>
            </a:r>
            <a:endParaRPr lang="en-GB" dirty="0"/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826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619672" y="6597352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 descr="C:\Users\kforster\Desktop\NWA\NWA Logos and Business cards\PNG. NWA Logo Origin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02963"/>
            <a:ext cx="1017281" cy="67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82"/>
          <a:stretch/>
        </p:blipFill>
        <p:spPr bwMode="auto">
          <a:xfrm>
            <a:off x="7879209" y="6178118"/>
            <a:ext cx="1149129" cy="527876"/>
          </a:xfrm>
          <a:prstGeom prst="rect">
            <a:avLst/>
          </a:prstGeom>
          <a:noFill/>
        </p:spPr>
      </p:pic>
      <p:cxnSp>
        <p:nvCxnSpPr>
          <p:cNvPr id="7" name="Straight Arrow Connector 6"/>
          <p:cNvCxnSpPr/>
          <p:nvPr/>
        </p:nvCxnSpPr>
        <p:spPr>
          <a:xfrm>
            <a:off x="4468347" y="2060848"/>
            <a:ext cx="0" cy="28991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388227" y="2708920"/>
            <a:ext cx="1080120" cy="5896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468347" y="2708920"/>
            <a:ext cx="1008112" cy="5896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itle 15"/>
          <p:cNvSpPr txBox="1">
            <a:spLocks/>
          </p:cNvSpPr>
          <p:nvPr/>
        </p:nvSpPr>
        <p:spPr>
          <a:xfrm>
            <a:off x="253716" y="3411199"/>
            <a:ext cx="33101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1) Provide better training and understanding</a:t>
            </a:r>
            <a:r>
              <a:rPr lang="en-GB" sz="200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GB" sz="200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to crews on how to spot access risks, and the correct ways in which to overcome them;</a:t>
            </a:r>
            <a:endParaRPr lang="en-GB" sz="3600" dirty="0" smtClean="0"/>
          </a:p>
        </p:txBody>
      </p:sp>
      <p:sp>
        <p:nvSpPr>
          <p:cNvPr id="20" name="Title 15"/>
          <p:cNvSpPr txBox="1">
            <a:spLocks/>
          </p:cNvSpPr>
          <p:nvPr/>
        </p:nvSpPr>
        <p:spPr>
          <a:xfrm>
            <a:off x="2632692" y="5095535"/>
            <a:ext cx="367131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2</a:t>
            </a:r>
            <a:r>
              <a:rPr lang="en-GB" sz="200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) Raise the level of pre-arrival planning, this includes site inspections, onsite communications and equipment preparations before arrival;</a:t>
            </a:r>
            <a:endParaRPr lang="en-GB" sz="3600" dirty="0" smtClean="0"/>
          </a:p>
        </p:txBody>
      </p:sp>
      <p:sp>
        <p:nvSpPr>
          <p:cNvPr id="21" name="Title 15"/>
          <p:cNvSpPr txBox="1">
            <a:spLocks/>
          </p:cNvSpPr>
          <p:nvPr/>
        </p:nvSpPr>
        <p:spPr>
          <a:xfrm>
            <a:off x="5374569" y="3429000"/>
            <a:ext cx="367131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3) Promote a higher quality of Port safety checks to avoid equipment being found unusable, broken or non-existent. This is equally supported by increased in-port safety reporting; </a:t>
            </a:r>
            <a:endParaRPr lang="en-GB" sz="36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509714" y="548680"/>
            <a:ext cx="1745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Going forward;</a:t>
            </a: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09001" y="1128036"/>
            <a:ext cx="49123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rgbClr val="000000"/>
                </a:solidFill>
              </a:rPr>
              <a:t>“How do we prevent incidents related</a:t>
            </a:r>
            <a:br>
              <a:rPr lang="en-GB" sz="2400" dirty="0">
                <a:solidFill>
                  <a:srgbClr val="000000"/>
                </a:solidFill>
              </a:rPr>
            </a:br>
            <a:r>
              <a:rPr lang="en-GB" sz="2400" dirty="0">
                <a:solidFill>
                  <a:srgbClr val="000000"/>
                </a:solidFill>
              </a:rPr>
              <a:t> to in port access to Workboats?”</a:t>
            </a:r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069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1619672" y="6597352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 descr="C:\Users\kforster\Desktop\NWA\NWA Logos and Business cards\PNG. NWA Logo Origin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02963"/>
            <a:ext cx="1017281" cy="67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82"/>
          <a:stretch/>
        </p:blipFill>
        <p:spPr bwMode="auto">
          <a:xfrm>
            <a:off x="7879209" y="6178118"/>
            <a:ext cx="1149129" cy="52787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09714" y="548680"/>
            <a:ext cx="55661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Training to improve risk awareness regarding access</a:t>
            </a: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100" name="Picture 4" descr="Gerelateerde afbeeldi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61" y="2636912"/>
            <a:ext cx="197304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5"/>
          <p:cNvSpPr txBox="1">
            <a:spLocks/>
          </p:cNvSpPr>
          <p:nvPr/>
        </p:nvSpPr>
        <p:spPr>
          <a:xfrm>
            <a:off x="4782463" y="2857500"/>
            <a:ext cx="367131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NWA will communicate with other Maritime Trade Associations,  Training Providers and Operators to share experience and lessons-learned regarding in-port training and competencies</a:t>
            </a:r>
            <a:endParaRPr lang="en-GB" sz="36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089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1619672" y="6597352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 descr="C:\Users\kforster\Desktop\NWA\NWA Logos and Business cards\PNG. NWA Logo Origin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02963"/>
            <a:ext cx="1017281" cy="67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82"/>
          <a:stretch/>
        </p:blipFill>
        <p:spPr bwMode="auto">
          <a:xfrm>
            <a:off x="7879209" y="6178118"/>
            <a:ext cx="1149129" cy="52787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09714" y="548680"/>
            <a:ext cx="405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Raise the level of pre-arrival planning</a:t>
            </a:r>
          </a:p>
        </p:txBody>
      </p:sp>
      <p:pic>
        <p:nvPicPr>
          <p:cNvPr id="3075" name="Picture 3" descr="Gerelateerde afbeeldi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34"/>
          <a:stretch/>
        </p:blipFill>
        <p:spPr bwMode="auto">
          <a:xfrm>
            <a:off x="1115616" y="2348880"/>
            <a:ext cx="2094351" cy="2072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5"/>
          <p:cNvSpPr txBox="1">
            <a:spLocks/>
          </p:cNvSpPr>
          <p:nvPr/>
        </p:nvSpPr>
        <p:spPr>
          <a:xfrm>
            <a:off x="4782463" y="2780928"/>
            <a:ext cx="3671310" cy="14355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future campaign to promote the good practice of thorough pre-arrival / pre-project planning will be discussed within the NWA and its stakeholders. In addition an engagement with access-equipment designers and manufacturers will be made </a:t>
            </a:r>
            <a:endParaRPr lang="en-GB" sz="36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252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1619672" y="6597352"/>
            <a:ext cx="54006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 descr="C:\Users\kforster\Desktop\NWA\NWA Logos and Business cards\PNG. NWA Logo Origin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02963"/>
            <a:ext cx="1017281" cy="67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82"/>
          <a:stretch/>
        </p:blipFill>
        <p:spPr bwMode="auto">
          <a:xfrm>
            <a:off x="7879209" y="6178118"/>
            <a:ext cx="1149129" cy="52787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09714" y="548680"/>
            <a:ext cx="49700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Promote a higher quality of Port safety checks</a:t>
            </a:r>
          </a:p>
        </p:txBody>
      </p:sp>
      <p:pic>
        <p:nvPicPr>
          <p:cNvPr id="2050" name="Picture 2" descr="Afbeeldingsresultaat voor Inspection clip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453936"/>
            <a:ext cx="2406089" cy="210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5"/>
          <p:cNvSpPr txBox="1">
            <a:spLocks/>
          </p:cNvSpPr>
          <p:nvPr/>
        </p:nvSpPr>
        <p:spPr>
          <a:xfrm>
            <a:off x="4782463" y="2857500"/>
            <a:ext cx="367131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The NWA will communicate with its Port Operators, Concerned Stakeholders  and Port Associations to raise the awareness that there is a need to widely increase the quality and output of Port Safety Checks</a:t>
            </a:r>
            <a:endParaRPr lang="en-GB" sz="36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982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406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Workships Contractors B.V.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Kerrie Forster</dc:creator>
  <cp:lastModifiedBy>Kerrie Forster</cp:lastModifiedBy>
  <cp:revision>41</cp:revision>
  <dcterms:created xsi:type="dcterms:W3CDTF">2019-04-12T11:01:57Z</dcterms:created>
  <dcterms:modified xsi:type="dcterms:W3CDTF">2019-07-02T13:55:01Z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680C27CD-C65A-4342-B5C2-6BFBDDDCDE33</vt:lpwstr>
  </property>
  <property fmtid="{D5CDD505-2E9C-101B-9397-08002B2CF9AE}" pid="3" name="ArticulatePath">
    <vt:lpwstr>Presentation2</vt:lpwstr>
  </property>
</Properties>
</file>